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0" r:id="rId3"/>
    <p:sldId id="269" r:id="rId4"/>
    <p:sldId id="257" r:id="rId5"/>
    <p:sldId id="259" r:id="rId6"/>
    <p:sldId id="267" r:id="rId7"/>
    <p:sldId id="261" r:id="rId8"/>
    <p:sldId id="262" r:id="rId9"/>
    <p:sldId id="264" r:id="rId10"/>
    <p:sldId id="265" r:id="rId11"/>
    <p:sldId id="266" r:id="rId12"/>
    <p:sldId id="268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.stvospitatel.ru/" TargetMode="External"/><Relationship Id="rId2" Type="http://schemas.openxmlformats.org/officeDocument/2006/relationships/hyperlink" Target="http://www.minfin.ru/ru/documen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maam.ru/go/url=https:/www.maam.ru/detskijsad/proekt-osnovy-finansovoi-gramotnosti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963538"/>
          </a:xfrm>
        </p:spPr>
        <p:txBody>
          <a:bodyPr>
            <a:normAutofit fontScale="90000"/>
          </a:bodyPr>
          <a:lstStyle/>
          <a:p>
            <a:pPr marL="479425" marR="112395" algn="ctr"/>
            <a:r>
              <a:rPr lang="ru-RU" sz="3100" b="1" dirty="0" smtClean="0">
                <a:latin typeface="Times New Roman"/>
                <a:ea typeface="Times New Roman"/>
              </a:rPr>
              <a:t>Проект</a:t>
            </a:r>
            <a:r>
              <a:rPr lang="ru-RU" sz="3100" dirty="0" smtClean="0">
                <a:latin typeface="Times New Roman"/>
                <a:ea typeface="Times New Roman"/>
              </a:rPr>
              <a:t> </a:t>
            </a:r>
            <a:r>
              <a:rPr lang="ru-RU" sz="3100" dirty="0" smtClean="0">
                <a:latin typeface="Times New Roman"/>
                <a:ea typeface="Times New Roman"/>
              </a:rPr>
              <a:t/>
            </a:r>
            <a:br>
              <a:rPr lang="ru-RU" sz="3100" dirty="0" smtClean="0">
                <a:latin typeface="Times New Roman"/>
                <a:ea typeface="Times New Roman"/>
              </a:rPr>
            </a:br>
            <a:r>
              <a:rPr lang="ru-RU" sz="2200" b="1" dirty="0" smtClean="0">
                <a:latin typeface="Times New Roman"/>
                <a:ea typeface="Times New Roman"/>
              </a:rPr>
              <a:t>по </a:t>
            </a:r>
            <a:r>
              <a:rPr lang="ru-RU" sz="2200" b="1" dirty="0">
                <a:latin typeface="Times New Roman"/>
                <a:ea typeface="Times New Roman"/>
              </a:rPr>
              <a:t>формированию </a:t>
            </a:r>
            <a:r>
              <a:rPr lang="ru-RU" sz="2200" b="1" dirty="0" smtClean="0">
                <a:latin typeface="Times New Roman"/>
                <a:ea typeface="Times New Roman"/>
              </a:rPr>
              <a:t>финансовой </a:t>
            </a:r>
            <a:r>
              <a:rPr lang="ru-RU" sz="2200" b="1" dirty="0" smtClean="0">
                <a:latin typeface="Times New Roman"/>
                <a:ea typeface="Times New Roman"/>
              </a:rPr>
              <a:t>грамотности</a:t>
            </a:r>
            <a:br>
              <a:rPr lang="ru-RU" sz="2200" b="1" dirty="0" smtClean="0">
                <a:latin typeface="Times New Roman"/>
                <a:ea typeface="Times New Roman"/>
              </a:rPr>
            </a:br>
            <a:r>
              <a:rPr lang="ru-RU" sz="2200" b="1" dirty="0" smtClean="0">
                <a:latin typeface="Times New Roman"/>
                <a:ea typeface="Times New Roman"/>
              </a:rPr>
              <a:t>детей старшего дошкольного</a:t>
            </a:r>
            <a:r>
              <a:rPr lang="ru-RU" sz="2200" dirty="0" smtClean="0">
                <a:latin typeface="Times New Roman"/>
                <a:ea typeface="Times New Roman"/>
              </a:rPr>
              <a:t/>
            </a:r>
            <a:br>
              <a:rPr lang="ru-RU" sz="2200" dirty="0" smtClean="0">
                <a:latin typeface="Times New Roman"/>
                <a:ea typeface="Times New Roman"/>
              </a:rPr>
            </a:br>
            <a:r>
              <a:rPr lang="ru-RU" sz="2200" b="1" dirty="0" smtClean="0">
                <a:latin typeface="Times New Roman"/>
                <a:ea typeface="Times New Roman"/>
              </a:rPr>
              <a:t>возраста</a:t>
            </a:r>
            <a:br>
              <a:rPr lang="ru-RU" sz="2200" b="1" dirty="0" smtClean="0">
                <a:latin typeface="Times New Roman"/>
                <a:ea typeface="Times New Roman"/>
              </a:rPr>
            </a:br>
            <a:r>
              <a:rPr lang="ru-RU" sz="2200" b="1" dirty="0" smtClean="0">
                <a:latin typeface="Times New Roman"/>
                <a:ea typeface="Times New Roman"/>
              </a:rPr>
              <a:t>  </a:t>
            </a:r>
            <a:br>
              <a:rPr lang="ru-RU" sz="2200" b="1" dirty="0" smtClean="0">
                <a:latin typeface="Times New Roman"/>
                <a:ea typeface="Times New Roman"/>
              </a:rPr>
            </a:br>
            <a:r>
              <a:rPr lang="ru-RU" sz="3100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«</a:t>
            </a:r>
            <a:r>
              <a:rPr lang="ru-RU" sz="31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Юный финансист»</a:t>
            </a:r>
            <a:br>
              <a:rPr lang="ru-RU" sz="31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5805264"/>
            <a:ext cx="3704456" cy="86409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000" b="1" i="1" cap="none" spc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воспитатель: САЗОНОВА М.Н.</a:t>
            </a:r>
            <a:br>
              <a:rPr lang="ru-RU" sz="2000" b="1" i="1" cap="none" spc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cap="none" spc="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228" y="2780928"/>
            <a:ext cx="4367131" cy="2910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776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25891"/>
              </p:ext>
            </p:extLst>
          </p:nvPr>
        </p:nvGraphicFramePr>
        <p:xfrm>
          <a:off x="107505" y="188641"/>
          <a:ext cx="8928990" cy="2357599"/>
        </p:xfrm>
        <a:graphic>
          <a:graphicData uri="http://schemas.openxmlformats.org/drawingml/2006/table">
            <a:tbl>
              <a:tblPr/>
              <a:tblGrid>
                <a:gridCol w="500163"/>
                <a:gridCol w="2222561"/>
                <a:gridCol w="1188771"/>
                <a:gridCol w="2303574"/>
                <a:gridCol w="2713921"/>
              </a:tblGrid>
              <a:tr h="1292695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167640"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Аукцион знаний, или «Как накопить на любимую игрушку»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74422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Викторина, упражнения,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marR="14351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проблемная ситуация, игра- размышление, игра- соревнование, кроссворд, чтение художественной литературы.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9017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Компьютерная презентация, компьютер, картинки к загадкам, картинки с изображением профессий, картинки с изображением предметов и орудий труда, фишки.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85999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227330"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Откуда появились деньги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Апрель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1049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Беседа, дидактическая игра, рассказ, просмотр мультфильма.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4097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Компьютер, плакат с изображением участников обмена в сказке «Петушок и бобовое зёрнышко»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90848"/>
              </p:ext>
            </p:extLst>
          </p:nvPr>
        </p:nvGraphicFramePr>
        <p:xfrm>
          <a:off x="107504" y="2564904"/>
          <a:ext cx="8928992" cy="2736303"/>
        </p:xfrm>
        <a:graphic>
          <a:graphicData uri="http://schemas.openxmlformats.org/drawingml/2006/table">
            <a:tbl>
              <a:tblPr/>
              <a:tblGrid>
                <a:gridCol w="504056"/>
                <a:gridCol w="2232248"/>
                <a:gridCol w="1152128"/>
                <a:gridCol w="2304256"/>
                <a:gridCol w="2736304"/>
              </a:tblGrid>
              <a:tr h="2736303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Магазины бывают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7310"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разные. Как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7310"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правильно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7310"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выбирать товары в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7310"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магазине?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Сюжетно- ролевая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игра, рассказ,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дидактическая игра,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подвижная игра.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Карточки с изображением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различных товаров;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опорные таблички с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изображением и названием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видов магазинов, мяч,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магнитная доска с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магнитами. Компьютер,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плакат с изображением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двух коров, муляжи или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карточки с изображением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товаров первой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необходимости, ценники ко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всем товаров, муляж денег,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два одинаковых набора для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двух команд, два мешочка,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изображающие кошельки;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плакат с изображением пар товаров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60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0901"/>
              </p:ext>
            </p:extLst>
          </p:nvPr>
        </p:nvGraphicFramePr>
        <p:xfrm>
          <a:off x="107504" y="116633"/>
          <a:ext cx="8928991" cy="2493581"/>
        </p:xfrm>
        <a:graphic>
          <a:graphicData uri="http://schemas.openxmlformats.org/drawingml/2006/table">
            <a:tbl>
              <a:tblPr/>
              <a:tblGrid>
                <a:gridCol w="500163"/>
                <a:gridCol w="2222562"/>
                <a:gridCol w="1188771"/>
                <a:gridCol w="2303574"/>
                <a:gridCol w="2713921"/>
              </a:tblGrid>
              <a:tr h="1674793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Банк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Май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1049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Беседа, дидактическая игра, виртуальная экскурсия.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30353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Плакат с изображением внутреннего устройства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11049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банка; таблички «магазин» и «банк» для каждого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ребёнка; изображение м/ф.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11557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«Уроки тётушки совы» (10 серия).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8788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462280" algn="just" fontAlgn="t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Экономический квест «Страна Экономика»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Игра- викторина.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3213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Призы- медали, музыкальный центр,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80" marR="76280" marT="38140" marB="381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3645024"/>
            <a:ext cx="8352928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620" lvl="0" algn="ctr">
              <a:spcBef>
                <a:spcPts val="295"/>
              </a:spcBef>
            </a:pP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Управление и обеспечение проекта</a:t>
            </a:r>
          </a:p>
          <a:p>
            <a:pPr marL="515620" lvl="0">
              <a:spcBef>
                <a:spcPts val="295"/>
              </a:spcBef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Система работы по формированию финансовой грамотности детей состоит из занятий и рассчитана на один учебный год. Занятия проводятся со всей группой или подгруппой детей один раз в две недели, их продолжительность составляет 25 минут.</a:t>
            </a:r>
          </a:p>
        </p:txBody>
      </p:sp>
    </p:spTree>
    <p:extLst>
      <p:ext uri="{BB962C8B-B14F-4D97-AF65-F5344CB8AC3E}">
        <p14:creationId xmlns:p14="http://schemas.microsoft.com/office/powerpoint/2010/main" val="316366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620">
              <a:spcBef>
                <a:spcPts val="295"/>
              </a:spcBef>
              <a:spcAft>
                <a:spcPts val="0"/>
              </a:spcAft>
            </a:pPr>
            <a:r>
              <a:rPr lang="ru-RU" sz="1600" b="1" kern="0" dirty="0" smtClean="0">
                <a:latin typeface="Times New Roman"/>
                <a:ea typeface="Times New Roman"/>
              </a:rPr>
              <a:t>                                     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8856984" cy="644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5835" marR="217170" algn="just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включают в себя:</a:t>
            </a:r>
          </a:p>
          <a:p>
            <a:pPr marL="342900" lvl="0" indent="-342900" algn="just">
              <a:lnSpc>
                <a:spcPts val="1670"/>
              </a:lnSpc>
              <a:spcAft>
                <a:spcPts val="0"/>
              </a:spcAft>
              <a:buSzPts val="1400"/>
              <a:buFont typeface="Courier New"/>
              <a:buChar char="―"/>
              <a:tabLst>
                <a:tab pos="1416050" algn="l"/>
              </a:tabLst>
            </a:pPr>
            <a:r>
              <a:rPr lang="ru-RU" dirty="0">
                <a:latin typeface="Times New Roman"/>
                <a:ea typeface="Courier New"/>
              </a:rPr>
              <a:t>Ознакомление детей с денежными единицами разных</a:t>
            </a:r>
            <a:r>
              <a:rPr lang="ru-RU" spc="-30" dirty="0">
                <a:latin typeface="Times New Roman"/>
                <a:ea typeface="Courier New"/>
              </a:rPr>
              <a:t> </a:t>
            </a:r>
            <a:r>
              <a:rPr lang="ru-RU" dirty="0">
                <a:latin typeface="Times New Roman"/>
                <a:ea typeface="Courier New"/>
              </a:rPr>
              <a:t>стран.</a:t>
            </a:r>
          </a:p>
          <a:p>
            <a:pPr marL="342900" lvl="0" indent="-342900" algn="just">
              <a:lnSpc>
                <a:spcPts val="1615"/>
              </a:lnSpc>
              <a:spcAft>
                <a:spcPts val="0"/>
              </a:spcAft>
              <a:buSzPts val="1400"/>
              <a:buFont typeface="Courier New"/>
              <a:buChar char="―"/>
              <a:tabLst>
                <a:tab pos="1416050" algn="l"/>
              </a:tabLst>
            </a:pPr>
            <a:r>
              <a:rPr lang="ru-RU" dirty="0">
                <a:latin typeface="Times New Roman"/>
                <a:ea typeface="Courier New"/>
              </a:rPr>
              <a:t>Решение проблемных ситуаций.</a:t>
            </a:r>
          </a:p>
          <a:p>
            <a:pPr marL="342900" marR="217805" lvl="0" indent="-342900">
              <a:lnSpc>
                <a:spcPct val="92000"/>
              </a:lnSpc>
              <a:spcBef>
                <a:spcPts val="20"/>
              </a:spcBef>
              <a:spcAft>
                <a:spcPts val="0"/>
              </a:spcAft>
              <a:buSzPts val="1400"/>
              <a:buFont typeface="Courier New"/>
              <a:buChar char="―"/>
              <a:tabLst>
                <a:tab pos="1415415" algn="l"/>
                <a:tab pos="1416050" algn="l"/>
                <a:tab pos="2500630" algn="l"/>
                <a:tab pos="4051300" algn="l"/>
                <a:tab pos="4527550" algn="l"/>
                <a:tab pos="5892165" algn="l"/>
              </a:tabLst>
            </a:pPr>
            <a:r>
              <a:rPr lang="ru-RU" dirty="0">
                <a:latin typeface="Times New Roman"/>
                <a:ea typeface="Courier New"/>
              </a:rPr>
              <a:t>Проведение	сюжетно-ролевых	игр,	</a:t>
            </a:r>
            <a:r>
              <a:rPr lang="ru-RU" dirty="0" smtClean="0">
                <a:latin typeface="Times New Roman"/>
                <a:ea typeface="Courier New"/>
              </a:rPr>
              <a:t>моделирующих	</a:t>
            </a:r>
            <a:r>
              <a:rPr lang="ru-RU" spc="-15" dirty="0" smtClean="0">
                <a:latin typeface="Times New Roman"/>
                <a:ea typeface="Courier New"/>
              </a:rPr>
              <a:t>жизненные </a:t>
            </a:r>
            <a:r>
              <a:rPr lang="ru-RU" dirty="0">
                <a:latin typeface="Times New Roman"/>
                <a:ea typeface="Courier New"/>
              </a:rPr>
              <a:t>ситуации: «Банк», «Кафе», «Супермаркет», «Путешествие»,</a:t>
            </a:r>
            <a:r>
              <a:rPr lang="ru-RU" spc="-35" dirty="0">
                <a:latin typeface="Times New Roman"/>
                <a:ea typeface="Courier New"/>
              </a:rPr>
              <a:t> </a:t>
            </a:r>
            <a:r>
              <a:rPr lang="ru-RU" dirty="0">
                <a:latin typeface="Times New Roman"/>
                <a:ea typeface="Courier New"/>
              </a:rPr>
              <a:t>«Аукцион».</a:t>
            </a:r>
          </a:p>
          <a:p>
            <a:pPr marL="342900" marR="221615" lvl="0" indent="-342900">
              <a:lnSpc>
                <a:spcPct val="92000"/>
              </a:lnSpc>
              <a:spcBef>
                <a:spcPts val="105"/>
              </a:spcBef>
              <a:spcAft>
                <a:spcPts val="0"/>
              </a:spcAft>
              <a:buSzPts val="1400"/>
              <a:buFont typeface="Courier New"/>
              <a:buChar char="―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Courier New"/>
              </a:rPr>
              <a:t>Организация развивающих игр («Пятый лишний», «Подбери витрину для магазина», «Кому, что нужно для работы», игры по продвижению</a:t>
            </a:r>
            <a:r>
              <a:rPr lang="ru-RU" spc="-125" dirty="0">
                <a:latin typeface="Times New Roman"/>
                <a:ea typeface="Courier New"/>
              </a:rPr>
              <a:t> </a:t>
            </a:r>
            <a:r>
              <a:rPr lang="ru-RU" dirty="0">
                <a:latin typeface="Times New Roman"/>
                <a:ea typeface="Courier New"/>
              </a:rPr>
              <a:t>продукта).</a:t>
            </a:r>
          </a:p>
          <a:p>
            <a:pPr marL="342900" lvl="0" indent="-342900">
              <a:lnSpc>
                <a:spcPts val="1615"/>
              </a:lnSpc>
              <a:spcAft>
                <a:spcPts val="0"/>
              </a:spcAft>
              <a:buSzPts val="1400"/>
              <a:buFont typeface="Courier New"/>
              <a:buChar char="―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Courier New"/>
              </a:rPr>
              <a:t>Чтение художественной</a:t>
            </a:r>
            <a:r>
              <a:rPr lang="ru-RU" spc="-5" dirty="0">
                <a:latin typeface="Times New Roman"/>
                <a:ea typeface="Courier New"/>
              </a:rPr>
              <a:t> </a:t>
            </a:r>
            <a:r>
              <a:rPr lang="ru-RU" dirty="0">
                <a:latin typeface="Times New Roman"/>
                <a:ea typeface="Courier New"/>
              </a:rPr>
              <a:t>литературы.</a:t>
            </a:r>
          </a:p>
          <a:p>
            <a:pPr marL="342900" marR="220345" lvl="0" indent="-342900">
              <a:lnSpc>
                <a:spcPct val="92000"/>
              </a:lnSpc>
              <a:spcBef>
                <a:spcPts val="30"/>
              </a:spcBef>
              <a:spcAft>
                <a:spcPts val="0"/>
              </a:spcAft>
              <a:buSzPts val="1400"/>
              <a:buFont typeface="Courier New"/>
              <a:buChar char="―"/>
              <a:tabLst>
                <a:tab pos="1415415" algn="l"/>
                <a:tab pos="1416050" algn="l"/>
                <a:tab pos="2740025" algn="l"/>
                <a:tab pos="3402965" algn="l"/>
                <a:tab pos="4800600" algn="l"/>
                <a:tab pos="5871210" algn="l"/>
                <a:tab pos="6127115" algn="l"/>
              </a:tabLst>
            </a:pPr>
            <a:r>
              <a:rPr lang="ru-RU" dirty="0">
                <a:latin typeface="Times New Roman"/>
                <a:ea typeface="Courier New"/>
              </a:rPr>
              <a:t>Использование	сказок	экономического	содержания	в	</a:t>
            </a:r>
            <a:r>
              <a:rPr lang="ru-RU" spc="-15" dirty="0">
                <a:latin typeface="Times New Roman"/>
                <a:ea typeface="Courier New"/>
              </a:rPr>
              <a:t>игровой </a:t>
            </a:r>
            <a:r>
              <a:rPr lang="ru-RU" dirty="0">
                <a:latin typeface="Times New Roman"/>
                <a:ea typeface="Courier New"/>
              </a:rPr>
              <a:t>деятельности и на</a:t>
            </a:r>
            <a:r>
              <a:rPr lang="ru-RU" spc="-20" dirty="0">
                <a:latin typeface="Times New Roman"/>
                <a:ea typeface="Courier New"/>
              </a:rPr>
              <a:t> </a:t>
            </a:r>
            <a:r>
              <a:rPr lang="ru-RU" dirty="0">
                <a:latin typeface="Times New Roman"/>
                <a:ea typeface="Courier New"/>
              </a:rPr>
              <a:t>занятиях.</a:t>
            </a:r>
          </a:p>
          <a:p>
            <a:pPr marL="342900" marR="220980" lvl="0" indent="-342900">
              <a:lnSpc>
                <a:spcPct val="92000"/>
              </a:lnSpc>
              <a:spcBef>
                <a:spcPts val="105"/>
              </a:spcBef>
              <a:spcAft>
                <a:spcPts val="0"/>
              </a:spcAft>
              <a:buSzPts val="1400"/>
              <a:buFont typeface="Courier New"/>
              <a:buChar char="―"/>
              <a:tabLst>
                <a:tab pos="1415415" algn="l"/>
                <a:tab pos="1416050" algn="l"/>
                <a:tab pos="2219325" algn="l"/>
                <a:tab pos="3282315" algn="l"/>
                <a:tab pos="3685540" algn="l"/>
                <a:tab pos="4779010" algn="l"/>
                <a:tab pos="5957570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ourier New"/>
              </a:rPr>
              <a:t>Игровые	упражнения	для	активизации	воображения,	</a:t>
            </a:r>
            <a:r>
              <a:rPr lang="ru-RU" b="1" spc="-15" dirty="0">
                <a:solidFill>
                  <a:srgbClr val="FF0000"/>
                </a:solidFill>
                <a:latin typeface="Times New Roman"/>
                <a:ea typeface="Courier New"/>
              </a:rPr>
              <a:t>внимания,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ourier New"/>
              </a:rPr>
              <a:t>восприятия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ourier New"/>
              </a:rPr>
              <a:t>:</a:t>
            </a:r>
          </a:p>
          <a:p>
            <a:pPr marL="742950" lvl="1" indent="-285750">
              <a:lnSpc>
                <a:spcPts val="1710"/>
              </a:lnSpc>
              <a:spcBef>
                <a:spcPts val="30"/>
              </a:spcBef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Symbol"/>
                <a:cs typeface="Symbol"/>
              </a:rPr>
              <a:t>анализ, классификация</a:t>
            </a:r>
            <a:r>
              <a:rPr lang="ru-RU" spc="-25" dirty="0">
                <a:latin typeface="Times New Roman"/>
                <a:ea typeface="Symbol"/>
                <a:cs typeface="Symbol"/>
              </a:rPr>
              <a:t> </a:t>
            </a:r>
            <a:r>
              <a:rPr lang="ru-RU" dirty="0">
                <a:latin typeface="Times New Roman"/>
                <a:ea typeface="Symbol"/>
                <a:cs typeface="Symbol"/>
              </a:rPr>
              <a:t>предметов;</a:t>
            </a:r>
          </a:p>
          <a:p>
            <a:pPr marL="742950" lvl="1" indent="-285750">
              <a:lnSpc>
                <a:spcPts val="1710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Symbol"/>
                <a:cs typeface="Symbol"/>
              </a:rPr>
              <a:t>обобщение по заданному</a:t>
            </a:r>
            <a:r>
              <a:rPr lang="ru-RU" spc="-35" dirty="0">
                <a:latin typeface="Times New Roman"/>
                <a:ea typeface="Symbol"/>
                <a:cs typeface="Symbol"/>
              </a:rPr>
              <a:t> </a:t>
            </a:r>
            <a:r>
              <a:rPr lang="ru-RU" dirty="0">
                <a:latin typeface="Times New Roman"/>
                <a:ea typeface="Symbol"/>
                <a:cs typeface="Symbol"/>
              </a:rPr>
              <a:t>признаку;</a:t>
            </a:r>
          </a:p>
          <a:p>
            <a:pPr marL="742950" lvl="1" indent="-285750">
              <a:lnSpc>
                <a:spcPts val="1710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Symbol"/>
                <a:cs typeface="Symbol"/>
              </a:rPr>
              <a:t>сравнение и выделение</a:t>
            </a:r>
            <a:r>
              <a:rPr lang="ru-RU" spc="-5" dirty="0">
                <a:latin typeface="Times New Roman"/>
                <a:ea typeface="Symbol"/>
                <a:cs typeface="Symbol"/>
              </a:rPr>
              <a:t> </a:t>
            </a:r>
            <a:r>
              <a:rPr lang="ru-RU" dirty="0">
                <a:latin typeface="Times New Roman"/>
                <a:ea typeface="Symbol"/>
                <a:cs typeface="Symbol"/>
              </a:rPr>
              <a:t>главного;</a:t>
            </a:r>
          </a:p>
          <a:p>
            <a:pPr marL="742950" lvl="1" indent="-285750">
              <a:lnSpc>
                <a:spcPts val="1710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Symbol"/>
                <a:cs typeface="Symbol"/>
              </a:rPr>
              <a:t>простые</a:t>
            </a:r>
            <a:r>
              <a:rPr lang="ru-RU" spc="-5" dirty="0">
                <a:latin typeface="Times New Roman"/>
                <a:ea typeface="Symbol"/>
                <a:cs typeface="Symbol"/>
              </a:rPr>
              <a:t> </a:t>
            </a:r>
            <a:r>
              <a:rPr lang="ru-RU" dirty="0">
                <a:latin typeface="Times New Roman"/>
                <a:ea typeface="Symbol"/>
                <a:cs typeface="Symbol"/>
              </a:rPr>
              <a:t>умозаключения;</a:t>
            </a:r>
          </a:p>
          <a:p>
            <a:pPr marL="742950" lvl="1" indent="-285750">
              <a:lnSpc>
                <a:spcPts val="1710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Symbol"/>
                <a:cs typeface="Symbol"/>
              </a:rPr>
              <a:t>действия по предложенной</a:t>
            </a:r>
            <a:r>
              <a:rPr lang="ru-RU" spc="-30" dirty="0">
                <a:latin typeface="Times New Roman"/>
                <a:ea typeface="Symbol"/>
                <a:cs typeface="Symbol"/>
              </a:rPr>
              <a:t> </a:t>
            </a:r>
            <a:r>
              <a:rPr lang="ru-RU" dirty="0">
                <a:latin typeface="Times New Roman"/>
                <a:ea typeface="Symbol"/>
                <a:cs typeface="Symbol"/>
              </a:rPr>
              <a:t>схеме-алгоритму</a:t>
            </a:r>
          </a:p>
          <a:p>
            <a:pPr marL="342900" lvl="0" indent="-342900">
              <a:lnSpc>
                <a:spcPts val="1670"/>
              </a:lnSpc>
              <a:spcAft>
                <a:spcPts val="0"/>
              </a:spcAft>
              <a:buSzPts val="1400"/>
              <a:buFont typeface="Courier New"/>
              <a:buChar char="―"/>
              <a:tabLst>
                <a:tab pos="1415415" algn="l"/>
                <a:tab pos="1416050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ourier New"/>
              </a:rPr>
              <a:t>Игровые упражнения для развития математических</a:t>
            </a:r>
            <a:r>
              <a:rPr lang="ru-RU" b="1" spc="-35" dirty="0">
                <a:solidFill>
                  <a:srgbClr val="FF0000"/>
                </a:solidFill>
                <a:latin typeface="Times New Roman"/>
                <a:ea typeface="Courier New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ourier New"/>
              </a:rPr>
              <a:t>способностей:</a:t>
            </a:r>
          </a:p>
          <a:p>
            <a:pPr marL="742950" lvl="1" indent="-285750">
              <a:lnSpc>
                <a:spcPts val="1655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Symbol"/>
                <a:cs typeface="Symbol"/>
              </a:rPr>
              <a:t>овладение счетными</a:t>
            </a:r>
            <a:r>
              <a:rPr lang="ru-RU" spc="-5" dirty="0">
                <a:latin typeface="Times New Roman"/>
                <a:ea typeface="Symbol"/>
                <a:cs typeface="Symbol"/>
              </a:rPr>
              <a:t> </a:t>
            </a:r>
            <a:r>
              <a:rPr lang="ru-RU" dirty="0">
                <a:latin typeface="Times New Roman"/>
                <a:ea typeface="Symbol"/>
                <a:cs typeface="Symbol"/>
              </a:rPr>
              <a:t>операциями;</a:t>
            </a:r>
          </a:p>
          <a:p>
            <a:pPr marL="742950" marR="217170" lvl="1" indent="-285750"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Symbol"/>
                <a:cs typeface="Symbol"/>
              </a:rPr>
              <a:t>формирование представлений о форме, величине, пространстве и времени;</a:t>
            </a:r>
          </a:p>
          <a:p>
            <a:pPr marL="742950" lvl="1" indent="-285750">
              <a:lnSpc>
                <a:spcPts val="1710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Symbol"/>
                <a:cs typeface="Symbol"/>
              </a:rPr>
              <a:t>сравнение количества</a:t>
            </a:r>
            <a:r>
              <a:rPr lang="ru-RU" spc="-15" dirty="0">
                <a:latin typeface="Times New Roman"/>
                <a:ea typeface="Symbol"/>
                <a:cs typeface="Symbol"/>
              </a:rPr>
              <a:t> </a:t>
            </a:r>
            <a:r>
              <a:rPr lang="ru-RU" dirty="0">
                <a:latin typeface="Times New Roman"/>
                <a:ea typeface="Symbol"/>
                <a:cs typeface="Symbol"/>
              </a:rPr>
              <a:t>предметов;</a:t>
            </a:r>
          </a:p>
          <a:p>
            <a:pPr marL="742950" marR="217170" lvl="1" indent="-285750"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  <a:tab pos="2292350" algn="l"/>
                <a:tab pos="3768090" algn="l"/>
                <a:tab pos="4051300" algn="l"/>
                <a:tab pos="5194300" algn="l"/>
                <a:tab pos="5787390" algn="l"/>
              </a:tabLst>
            </a:pPr>
            <a:r>
              <a:rPr lang="ru-RU" dirty="0">
                <a:latin typeface="Times New Roman"/>
                <a:ea typeface="Symbol"/>
                <a:cs typeface="Symbol"/>
              </a:rPr>
              <a:t>освоение	количественного	и	порядкового	счета	</a:t>
            </a:r>
            <a:r>
              <a:rPr lang="ru-RU" spc="-15" dirty="0">
                <a:latin typeface="Times New Roman"/>
                <a:ea typeface="Symbol"/>
                <a:cs typeface="Symbol"/>
              </a:rPr>
              <a:t>(последнему </a:t>
            </a:r>
            <a:r>
              <a:rPr lang="ru-RU" dirty="0">
                <a:latin typeface="Times New Roman"/>
                <a:ea typeface="Symbol"/>
                <a:cs typeface="Symbol"/>
              </a:rPr>
              <a:t>уделяется особое</a:t>
            </a:r>
            <a:r>
              <a:rPr lang="ru-RU" spc="-5" dirty="0">
                <a:latin typeface="Times New Roman"/>
                <a:ea typeface="Symbol"/>
                <a:cs typeface="Symbol"/>
              </a:rPr>
              <a:t> </a:t>
            </a:r>
            <a:r>
              <a:rPr lang="ru-RU" dirty="0">
                <a:latin typeface="Times New Roman"/>
                <a:ea typeface="Symbol"/>
                <a:cs typeface="Symbol"/>
              </a:rPr>
              <a:t>внимание);</a:t>
            </a:r>
          </a:p>
          <a:p>
            <a:pPr marL="742950" marR="220345" lvl="1" indent="-285750"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  <a:tab pos="2237740" algn="l"/>
                <a:tab pos="3666490" algn="l"/>
                <a:tab pos="4241800" algn="l"/>
                <a:tab pos="4505325" algn="l"/>
                <a:tab pos="5407025" algn="l"/>
                <a:tab pos="5751195" algn="l"/>
                <a:tab pos="6645910" algn="l"/>
              </a:tabLst>
            </a:pPr>
            <a:r>
              <a:rPr lang="ru-RU" dirty="0">
                <a:latin typeface="Times New Roman"/>
                <a:ea typeface="Symbol"/>
                <a:cs typeface="Symbol"/>
              </a:rPr>
              <a:t>решение	арифметических	задач	и	примеров	на	сложение	</a:t>
            </a:r>
            <a:r>
              <a:rPr lang="ru-RU" spc="-85" dirty="0">
                <a:latin typeface="Times New Roman"/>
                <a:ea typeface="Symbol"/>
                <a:cs typeface="Symbol"/>
              </a:rPr>
              <a:t>и </a:t>
            </a:r>
            <a:r>
              <a:rPr lang="ru-RU" dirty="0">
                <a:latin typeface="Times New Roman"/>
                <a:ea typeface="Symbol"/>
                <a:cs typeface="Symbol"/>
              </a:rPr>
              <a:t>вычитание.</a:t>
            </a:r>
            <a:endParaRPr lang="ru-RU" dirty="0">
              <a:effectLst/>
              <a:latin typeface="Times New Roman"/>
              <a:ea typeface="Symbol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426493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332656"/>
            <a:ext cx="3008196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8935" algn="ctr">
              <a:lnSpc>
                <a:spcPts val="1595"/>
              </a:lnSpc>
              <a:spcAft>
                <a:spcPts val="0"/>
              </a:spcAft>
            </a:pPr>
            <a:r>
              <a:rPr lang="ru-RU" b="1" kern="0" dirty="0">
                <a:solidFill>
                  <a:srgbClr val="FF0000"/>
                </a:solidFill>
                <a:latin typeface="Times New Roman"/>
                <a:ea typeface="Times New Roman"/>
              </a:rPr>
              <a:t>Ресурсное обеспечение:</a:t>
            </a:r>
            <a:endParaRPr lang="ru-RU" b="1" kern="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836712"/>
            <a:ext cx="8856984" cy="5440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675"/>
              </a:lnSpc>
              <a:spcAft>
                <a:spcPts val="0"/>
              </a:spcAft>
              <a:buSzPts val="1400"/>
              <a:buFont typeface="Courier New"/>
              <a:buChar char="―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Courier New"/>
              </a:rPr>
              <a:t>Игровые зоны - </a:t>
            </a:r>
            <a:r>
              <a:rPr lang="ru-RU" dirty="0" smtClean="0">
                <a:latin typeface="Times New Roman"/>
                <a:ea typeface="Courier New"/>
              </a:rPr>
              <a:t>оборудование </a:t>
            </a:r>
            <a:r>
              <a:rPr lang="ru-RU" dirty="0">
                <a:latin typeface="Times New Roman"/>
                <a:ea typeface="Courier New"/>
              </a:rPr>
              <a:t>и атрибуты к ролевым</a:t>
            </a:r>
            <a:r>
              <a:rPr lang="ru-RU" spc="-80" dirty="0">
                <a:latin typeface="Times New Roman"/>
                <a:ea typeface="Courier New"/>
              </a:rPr>
              <a:t> </a:t>
            </a:r>
            <a:r>
              <a:rPr lang="ru-RU" dirty="0">
                <a:latin typeface="Times New Roman"/>
                <a:ea typeface="Courier New"/>
              </a:rPr>
              <a:t>играм</a:t>
            </a:r>
            <a:r>
              <a:rPr lang="ru-RU" dirty="0" smtClean="0">
                <a:latin typeface="Times New Roman"/>
                <a:ea typeface="Courier New"/>
              </a:rPr>
              <a:t>,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ourier New"/>
              </a:rPr>
              <a:t> мебель, </a:t>
            </a:r>
            <a:endParaRPr lang="ru-RU" sz="1400" dirty="0">
              <a:latin typeface="Times New Roman"/>
              <a:ea typeface="Courier New"/>
            </a:endParaRPr>
          </a:p>
          <a:p>
            <a:pPr marL="342900" marR="215900" lvl="0" indent="-342900">
              <a:lnSpc>
                <a:spcPct val="92000"/>
              </a:lnSpc>
              <a:spcBef>
                <a:spcPts val="30"/>
              </a:spcBef>
              <a:spcAft>
                <a:spcPts val="0"/>
              </a:spcAft>
              <a:buSzPts val="1400"/>
              <a:buFont typeface="Courier New"/>
              <a:buChar char="―"/>
              <a:tabLst>
                <a:tab pos="1415415" algn="l"/>
                <a:tab pos="1416050" algn="l"/>
              </a:tabLst>
            </a:pPr>
            <a:r>
              <a:rPr lang="ru-RU" dirty="0">
                <a:latin typeface="Times New Roman"/>
                <a:ea typeface="Courier New"/>
              </a:rPr>
              <a:t>Наглядно-иллюстративный материал</a:t>
            </a:r>
            <a:endParaRPr lang="ru-RU" sz="1400" dirty="0">
              <a:latin typeface="Times New Roman"/>
              <a:ea typeface="Courier New"/>
            </a:endParaRPr>
          </a:p>
          <a:p>
            <a:pPr marL="342900" marR="216535" lvl="0" indent="-342900" algn="r">
              <a:lnSpc>
                <a:spcPts val="1645"/>
              </a:lnSpc>
              <a:spcAft>
                <a:spcPts val="0"/>
              </a:spcAft>
              <a:buSzPts val="1400"/>
              <a:buFont typeface="Courier New"/>
              <a:buChar char="―"/>
              <a:tabLst>
                <a:tab pos="448945" algn="l"/>
                <a:tab pos="1652905" algn="l"/>
              </a:tabLst>
            </a:pPr>
            <a:r>
              <a:rPr lang="ru-RU" spc="-10" dirty="0">
                <a:latin typeface="Times New Roman"/>
                <a:ea typeface="Courier New"/>
              </a:rPr>
              <a:t>  ИГРОТЕКА:	</a:t>
            </a:r>
            <a:r>
              <a:rPr lang="ru-RU" dirty="0" smtClean="0">
                <a:latin typeface="Times New Roman"/>
                <a:ea typeface="Courier New"/>
              </a:rPr>
              <a:t> «</a:t>
            </a:r>
            <a:r>
              <a:rPr lang="ru-RU" dirty="0">
                <a:latin typeface="Times New Roman"/>
                <a:ea typeface="Courier New"/>
              </a:rPr>
              <a:t>Супермаркет»,</a:t>
            </a:r>
            <a:r>
              <a:rPr lang="ru-RU" spc="95" dirty="0">
                <a:latin typeface="Times New Roman"/>
                <a:ea typeface="Courier New"/>
              </a:rPr>
              <a:t> </a:t>
            </a:r>
            <a:r>
              <a:rPr lang="ru-RU" dirty="0">
                <a:latin typeface="Times New Roman"/>
                <a:ea typeface="Courier New"/>
              </a:rPr>
              <a:t>«Булочная</a:t>
            </a:r>
            <a:r>
              <a:rPr lang="ru-RU" dirty="0" smtClean="0">
                <a:latin typeface="Times New Roman"/>
                <a:ea typeface="Courier New"/>
              </a:rPr>
              <a:t>», </a:t>
            </a:r>
            <a:r>
              <a:rPr lang="ru-RU" dirty="0" smtClean="0">
                <a:latin typeface="Times New Roman"/>
                <a:ea typeface="Times New Roman"/>
              </a:rPr>
              <a:t>«</a:t>
            </a:r>
            <a:r>
              <a:rPr lang="ru-RU" dirty="0">
                <a:latin typeface="Times New Roman"/>
                <a:ea typeface="Times New Roman"/>
              </a:rPr>
              <a:t>Кем  быть</a:t>
            </a:r>
            <a:r>
              <a:rPr lang="ru-RU" dirty="0" smtClean="0">
                <a:latin typeface="Times New Roman"/>
                <a:ea typeface="Times New Roman"/>
              </a:rPr>
              <a:t>», «</a:t>
            </a:r>
            <a:r>
              <a:rPr lang="ru-RU" dirty="0">
                <a:latin typeface="Times New Roman"/>
                <a:ea typeface="Times New Roman"/>
              </a:rPr>
              <a:t>Узнай  какая  профессия</a:t>
            </a:r>
            <a:r>
              <a:rPr lang="ru-RU" dirty="0" smtClean="0">
                <a:latin typeface="Times New Roman"/>
                <a:ea typeface="Times New Roman"/>
              </a:rPr>
              <a:t>?»,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ourier New"/>
              </a:rPr>
              <a:t> «   Дороже   -  дешевле»,</a:t>
            </a:r>
            <a:r>
              <a:rPr lang="ru-RU" dirty="0" smtClean="0">
                <a:latin typeface="Times New Roman"/>
                <a:ea typeface="Times New Roman"/>
              </a:rPr>
              <a:t>  </a:t>
            </a:r>
            <a:r>
              <a:rPr lang="ru-RU" dirty="0">
                <a:latin typeface="Times New Roman"/>
                <a:ea typeface="Times New Roman"/>
              </a:rPr>
              <a:t>«</a:t>
            </a:r>
            <a:r>
              <a:rPr lang="ru-RU" dirty="0" err="1">
                <a:latin typeface="Times New Roman"/>
                <a:ea typeface="Times New Roman"/>
              </a:rPr>
              <a:t>Оптовичек</a:t>
            </a:r>
            <a:r>
              <a:rPr lang="ru-RU" dirty="0">
                <a:latin typeface="Times New Roman"/>
                <a:ea typeface="Times New Roman"/>
              </a:rPr>
              <a:t>»,  «Семейный  </a:t>
            </a:r>
            <a:r>
              <a:rPr lang="ru-RU" spc="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бюджет»,</a:t>
            </a:r>
          </a:p>
          <a:p>
            <a:pPr marL="515620" marR="21907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«Маленькие покупки», «Банк», «Кафе», «Путешествие», «Аукцион», «Пятый лишний», «Подбери витрину для магазина», «Кому что нужно для работы», «Ателье для маленьких красавиц», «Рекламное агентство», «Пункт обмена   валюты»,      «Строительство   дома»,   «Обмен»,   «Семейный </a:t>
            </a:r>
            <a:r>
              <a:rPr lang="ru-RU" spc="5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бюджет»,</a:t>
            </a:r>
          </a:p>
          <a:p>
            <a:pPr marL="515620" marR="220345" algn="just">
              <a:spcBef>
                <a:spcPts val="5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«Кондитерская фабрика</a:t>
            </a:r>
            <a:r>
              <a:rPr lang="ru-RU" dirty="0" smtClean="0">
                <a:latin typeface="Times New Roman"/>
                <a:ea typeface="Times New Roman"/>
              </a:rPr>
              <a:t>», </a:t>
            </a:r>
            <a:r>
              <a:rPr lang="ru-RU" dirty="0">
                <a:latin typeface="Times New Roman"/>
                <a:ea typeface="Times New Roman"/>
              </a:rPr>
              <a:t>«Рекламное агентство</a:t>
            </a:r>
            <a:r>
              <a:rPr lang="ru-RU" dirty="0" smtClean="0">
                <a:latin typeface="Times New Roman"/>
                <a:ea typeface="Times New Roman"/>
              </a:rPr>
              <a:t>»,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«Ателье для маленьких красавиц</a:t>
            </a:r>
            <a:endParaRPr lang="ru-RU" dirty="0">
              <a:latin typeface="Times New Roman"/>
              <a:ea typeface="Times New Roman"/>
            </a:endParaRPr>
          </a:p>
          <a:p>
            <a:pPr marL="515620" marR="215900" indent="449580" algn="just">
              <a:lnSpc>
                <a:spcPct val="97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dirty="0">
                <a:latin typeface="Courier New"/>
                <a:ea typeface="Times New Roman"/>
                <a:cs typeface="Times New Roman"/>
              </a:rPr>
              <a:t>― </a:t>
            </a:r>
            <a:r>
              <a:rPr lang="ru-RU" dirty="0">
                <a:latin typeface="Times New Roman"/>
                <a:ea typeface="Times New Roman"/>
              </a:rPr>
              <a:t>Произведения художественной литературы</a:t>
            </a:r>
            <a:r>
              <a:rPr lang="ru-RU" dirty="0" smtClean="0">
                <a:latin typeface="Times New Roman"/>
                <a:ea typeface="Times New Roman"/>
              </a:rPr>
              <a:t>: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«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Федорино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горе», «Муха-цокотуха»,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К.Чуковский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Галлиев </a:t>
            </a:r>
            <a:r>
              <a:rPr lang="ru-RU" dirty="0">
                <a:latin typeface="Times New Roman"/>
                <a:ea typeface="Times New Roman"/>
              </a:rPr>
              <a:t>Ш. «Три копейки на покупку», «Волшебное кольцо», сказки в стихах, русские народные сказки «Три медведя», «Лиса, заяц и петух», «</a:t>
            </a:r>
            <a:r>
              <a:rPr lang="ru-RU" dirty="0" err="1">
                <a:latin typeface="Times New Roman"/>
                <a:ea typeface="Times New Roman"/>
              </a:rPr>
              <a:t>Хаврошечка</a:t>
            </a:r>
            <a:r>
              <a:rPr lang="ru-RU" dirty="0">
                <a:latin typeface="Times New Roman"/>
                <a:ea typeface="Times New Roman"/>
              </a:rPr>
              <a:t>», произведения С.Я. Маршака и С. Михалкова,</a:t>
            </a:r>
          </a:p>
          <a:p>
            <a:pPr marL="342900" marR="216535" lvl="0" indent="-342900" algn="just">
              <a:lnSpc>
                <a:spcPct val="95000"/>
              </a:lnSpc>
              <a:spcBef>
                <a:spcPts val="45"/>
              </a:spcBef>
              <a:spcAft>
                <a:spcPts val="0"/>
              </a:spcAft>
              <a:buSzPts val="1400"/>
              <a:buFont typeface="Courier New"/>
              <a:buChar char="―"/>
              <a:tabLst>
                <a:tab pos="1010285" algn="l"/>
              </a:tabLst>
            </a:pPr>
            <a:r>
              <a:rPr lang="ru-RU" dirty="0">
                <a:latin typeface="Times New Roman"/>
                <a:ea typeface="Courier New"/>
              </a:rPr>
              <a:t>Г.-Х. Андерсона «</a:t>
            </a:r>
            <a:r>
              <a:rPr lang="ru-RU" dirty="0" err="1">
                <a:latin typeface="Times New Roman"/>
                <a:ea typeface="Courier New"/>
              </a:rPr>
              <a:t>Дюймовочка</a:t>
            </a:r>
            <a:r>
              <a:rPr lang="ru-RU" dirty="0">
                <a:latin typeface="Times New Roman"/>
                <a:ea typeface="Courier New"/>
              </a:rPr>
              <a:t>», </a:t>
            </a:r>
            <a:r>
              <a:rPr lang="ru-RU" dirty="0" err="1">
                <a:latin typeface="Times New Roman"/>
                <a:ea typeface="Courier New"/>
              </a:rPr>
              <a:t>Ш.Перро</a:t>
            </a:r>
            <a:r>
              <a:rPr lang="ru-RU" dirty="0">
                <a:latin typeface="Times New Roman"/>
                <a:ea typeface="Courier New"/>
              </a:rPr>
              <a:t> «Красная шапочка», «Кот в сапогах»; английская сказка «Три поросенка»; Романов А. «Чудеса в кошельке», фольклор о труде,</a:t>
            </a:r>
            <a:r>
              <a:rPr lang="ru-RU" spc="-20" dirty="0">
                <a:latin typeface="Times New Roman"/>
                <a:ea typeface="Courier New"/>
              </a:rPr>
              <a:t> </a:t>
            </a:r>
            <a:r>
              <a:rPr lang="ru-RU" dirty="0">
                <a:latin typeface="Times New Roman"/>
                <a:ea typeface="Courier New"/>
              </a:rPr>
              <a:t>профессиях.</a:t>
            </a:r>
            <a:endParaRPr lang="ru-RU" sz="1400" dirty="0">
              <a:latin typeface="Times New Roman"/>
              <a:ea typeface="Courier New"/>
            </a:endParaRPr>
          </a:p>
          <a:p>
            <a:pPr marL="342900" lvl="0" indent="-342900" algn="just">
              <a:lnSpc>
                <a:spcPts val="1670"/>
              </a:lnSpc>
              <a:spcBef>
                <a:spcPts val="20"/>
              </a:spcBef>
              <a:spcAft>
                <a:spcPts val="0"/>
              </a:spcAft>
              <a:buSzPts val="1400"/>
              <a:buFont typeface="Courier New"/>
              <a:buChar char="―"/>
              <a:tabLst>
                <a:tab pos="966470" algn="l"/>
              </a:tabLst>
            </a:pPr>
            <a:r>
              <a:rPr lang="ru-RU" dirty="0">
                <a:latin typeface="Times New Roman"/>
                <a:ea typeface="Courier New"/>
              </a:rPr>
              <a:t>Компьютерное</a:t>
            </a:r>
            <a:r>
              <a:rPr lang="ru-RU" spc="-5" dirty="0">
                <a:latin typeface="Times New Roman"/>
                <a:ea typeface="Courier New"/>
              </a:rPr>
              <a:t> </a:t>
            </a:r>
            <a:r>
              <a:rPr lang="ru-RU" dirty="0">
                <a:latin typeface="Times New Roman"/>
                <a:ea typeface="Courier New"/>
              </a:rPr>
              <a:t>оборудование</a:t>
            </a:r>
            <a:endParaRPr lang="ru-RU" sz="1400" dirty="0">
              <a:latin typeface="Times New Roman"/>
              <a:ea typeface="Courier New"/>
            </a:endParaRPr>
          </a:p>
          <a:p>
            <a:pPr marL="342900" lvl="0" indent="-342900" algn="just">
              <a:lnSpc>
                <a:spcPts val="1610"/>
              </a:lnSpc>
              <a:spcAft>
                <a:spcPts val="0"/>
              </a:spcAft>
              <a:buSzPts val="1400"/>
              <a:buFont typeface="Courier New"/>
              <a:buChar char="―"/>
              <a:tabLst>
                <a:tab pos="966470" algn="l"/>
              </a:tabLst>
            </a:pPr>
            <a:r>
              <a:rPr lang="ru-RU" dirty="0">
                <a:latin typeface="Times New Roman"/>
                <a:ea typeface="Courier New"/>
              </a:rPr>
              <a:t>Денежные знаки современные, других стран, недавнего прошлого и</a:t>
            </a:r>
            <a:r>
              <a:rPr lang="ru-RU" spc="-85" dirty="0">
                <a:latin typeface="Times New Roman"/>
                <a:ea typeface="Courier New"/>
              </a:rPr>
              <a:t> </a:t>
            </a:r>
            <a:r>
              <a:rPr lang="ru-RU" dirty="0">
                <a:latin typeface="Times New Roman"/>
                <a:ea typeface="Courier New"/>
              </a:rPr>
              <a:t>пр.</a:t>
            </a:r>
            <a:endParaRPr lang="ru-RU" sz="1400" dirty="0">
              <a:latin typeface="Times New Roman"/>
              <a:ea typeface="Courier New"/>
            </a:endParaRPr>
          </a:p>
          <a:p>
            <a:pPr marL="342900" marR="215900" lvl="0" indent="-342900" algn="just">
              <a:lnSpc>
                <a:spcPct val="93000"/>
              </a:lnSpc>
              <a:spcBef>
                <a:spcPts val="10"/>
              </a:spcBef>
              <a:spcAft>
                <a:spcPts val="0"/>
              </a:spcAft>
              <a:buSzPts val="1400"/>
              <a:buFont typeface="Courier New"/>
              <a:buChar char="―"/>
              <a:tabLst>
                <a:tab pos="966470" algn="l"/>
              </a:tabLst>
            </a:pPr>
            <a:r>
              <a:rPr lang="ru-RU" dirty="0">
                <a:latin typeface="Times New Roman"/>
                <a:ea typeface="Courier New"/>
              </a:rPr>
              <a:t>Мультфильмы </a:t>
            </a:r>
            <a:r>
              <a:rPr lang="ru-RU" dirty="0" err="1">
                <a:latin typeface="Times New Roman"/>
                <a:ea typeface="Courier New"/>
              </a:rPr>
              <a:t>С.Михалков</a:t>
            </a:r>
            <a:r>
              <a:rPr lang="ru-RU" dirty="0">
                <a:latin typeface="Times New Roman"/>
                <a:ea typeface="Courier New"/>
              </a:rPr>
              <a:t> «Как старик корову продавал», «</a:t>
            </a:r>
            <a:r>
              <a:rPr lang="ru-RU" dirty="0" err="1">
                <a:latin typeface="Times New Roman"/>
                <a:ea typeface="Courier New"/>
              </a:rPr>
              <a:t>Барбоскины</a:t>
            </a:r>
            <a:r>
              <a:rPr lang="ru-RU" dirty="0">
                <a:latin typeface="Times New Roman"/>
                <a:ea typeface="Courier New"/>
              </a:rPr>
              <a:t> и реклама», «Простоквашино», «Буратино», «Уроки</a:t>
            </a:r>
            <a:r>
              <a:rPr lang="ru-RU" spc="-20" dirty="0">
                <a:latin typeface="Times New Roman"/>
                <a:ea typeface="Courier New"/>
              </a:rPr>
              <a:t> </a:t>
            </a:r>
            <a:r>
              <a:rPr lang="ru-RU" dirty="0">
                <a:latin typeface="Times New Roman"/>
                <a:ea typeface="Courier New"/>
              </a:rPr>
              <a:t>Совы</a:t>
            </a:r>
            <a:r>
              <a:rPr lang="ru-RU" dirty="0" smtClean="0">
                <a:latin typeface="Times New Roman"/>
                <a:ea typeface="Courier New"/>
              </a:rPr>
              <a:t>».</a:t>
            </a:r>
            <a:endParaRPr lang="ru-RU" sz="1400" dirty="0">
              <a:latin typeface="Times New Roman"/>
              <a:ea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33905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3264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5835" algn="just">
              <a:spcAft>
                <a:spcPts val="0"/>
              </a:spcAft>
            </a:pPr>
            <a:r>
              <a:rPr lang="ru-RU" sz="1600" b="1" u="sng" kern="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Методы, повышающие познавательную активность:</a:t>
            </a:r>
            <a:endParaRPr lang="ru-RU" sz="1600" b="1" kern="0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742950" lvl="1" indent="-285750"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u="sng" dirty="0">
                <a:latin typeface="Times New Roman" pitchFamily="18" charset="0"/>
                <a:ea typeface="Symbol"/>
                <a:cs typeface="Times New Roman" pitchFamily="18" charset="0"/>
              </a:rPr>
              <a:t>элементарный и казуальный</a:t>
            </a:r>
            <a:r>
              <a:rPr lang="ru-RU" sz="1600" u="sng" spc="-20" dirty="0"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ru-RU" sz="1600" u="sng" dirty="0">
                <a:latin typeface="Times New Roman" pitchFamily="18" charset="0"/>
                <a:ea typeface="Symbol"/>
                <a:cs typeface="Times New Roman" pitchFamily="18" charset="0"/>
              </a:rPr>
              <a:t>анализ;</a:t>
            </a:r>
            <a:endParaRPr lang="ru-RU" sz="1600" dirty="0"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marL="742950" lvl="1" indent="-285750"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u="sng" dirty="0">
                <a:latin typeface="Times New Roman" pitchFamily="18" charset="0"/>
                <a:ea typeface="Symbol"/>
                <a:cs typeface="Times New Roman" pitchFamily="18" charset="0"/>
              </a:rPr>
              <a:t>сравнение;</a:t>
            </a:r>
            <a:endParaRPr lang="ru-RU" sz="1600" dirty="0"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marL="742950" lvl="1" indent="-285750"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u="sng" dirty="0">
                <a:latin typeface="Times New Roman" pitchFamily="18" charset="0"/>
                <a:ea typeface="Symbol"/>
                <a:cs typeface="Times New Roman" pitchFamily="18" charset="0"/>
              </a:rPr>
              <a:t>метод вопросов;</a:t>
            </a:r>
            <a:endParaRPr lang="ru-RU" sz="1600" dirty="0"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marL="742950" lvl="1" indent="-285750"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u="sng" dirty="0">
                <a:latin typeface="Times New Roman" pitchFamily="18" charset="0"/>
                <a:ea typeface="Symbol"/>
                <a:cs typeface="Times New Roman" pitchFamily="18" charset="0"/>
              </a:rPr>
              <a:t>метод повторения;</a:t>
            </a:r>
            <a:endParaRPr lang="ru-RU" sz="1600" dirty="0"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marL="742950" lvl="1" indent="-285750"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u="sng" dirty="0">
                <a:latin typeface="Times New Roman" pitchFamily="18" charset="0"/>
                <a:ea typeface="Symbol"/>
                <a:cs typeface="Times New Roman" pitchFamily="18" charset="0"/>
              </a:rPr>
              <a:t>решение логических проблем;</a:t>
            </a:r>
            <a:endParaRPr lang="ru-RU" sz="1600" dirty="0"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marL="742950" lvl="1" indent="-285750"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u="sng" dirty="0">
                <a:latin typeface="Times New Roman" pitchFamily="18" charset="0"/>
                <a:ea typeface="Symbol"/>
                <a:cs typeface="Times New Roman" pitchFamily="18" charset="0"/>
              </a:rPr>
              <a:t>экспериментирование и</a:t>
            </a:r>
            <a:r>
              <a:rPr lang="ru-RU" sz="1600" u="sng" spc="-20" dirty="0"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ea typeface="Symbol"/>
                <a:cs typeface="Times New Roman" pitchFamily="18" charset="0"/>
              </a:rPr>
              <a:t>опыты.</a:t>
            </a:r>
            <a:endParaRPr lang="ru-RU" sz="1600" dirty="0" smtClean="0">
              <a:latin typeface="Times New Roman" pitchFamily="18" charset="0"/>
              <a:ea typeface="Symbol"/>
              <a:cs typeface="Times New Roman" pitchFamily="18" charset="0"/>
            </a:endParaRPr>
          </a:p>
          <a:p>
            <a:pPr lvl="1">
              <a:buSzPts val="1400"/>
              <a:tabLst>
                <a:tab pos="1415415" algn="l"/>
                <a:tab pos="1416050" algn="l"/>
              </a:tabLst>
            </a:pPr>
            <a:r>
              <a:rPr lang="ru-RU" sz="1600" b="1" u="sng" kern="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Методы</a:t>
            </a:r>
            <a:r>
              <a:rPr lang="ru-RU" sz="1600" b="1" u="sng" kern="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	направленные	на	повышение	эмоциональной	</a:t>
            </a:r>
            <a:r>
              <a:rPr lang="ru-RU" sz="1600" b="1" u="sng" kern="0" spc="-15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активности </a:t>
            </a:r>
            <a:r>
              <a:rPr lang="ru-RU" sz="1600" b="1" u="sng" kern="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детей при усвоении знаний о</a:t>
            </a:r>
            <a:r>
              <a:rPr lang="ru-RU" sz="1600" b="1" u="sng" kern="0" spc="-35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b="1" u="sng" kern="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мире:</a:t>
            </a:r>
          </a:p>
          <a:p>
            <a:pPr marL="742950" lvl="1" indent="-285750"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игровые;</a:t>
            </a:r>
          </a:p>
          <a:p>
            <a:pPr marL="742950" lvl="1" indent="-285750"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сюрпризы и моменты</a:t>
            </a:r>
            <a:r>
              <a:rPr lang="ru-RU" sz="1600" spc="-5" dirty="0"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Symbol"/>
                <a:cs typeface="Times New Roman" pitchFamily="18" charset="0"/>
              </a:rPr>
              <a:t>новизны.</a:t>
            </a:r>
          </a:p>
          <a:p>
            <a:pPr lvl="1">
              <a:buSzPts val="1400"/>
              <a:tabLst>
                <a:tab pos="1415415" algn="l"/>
                <a:tab pos="1416050" algn="l"/>
              </a:tabLst>
            </a:pPr>
            <a:r>
              <a:rPr lang="ru-RU" sz="1600" b="1" u="sng" kern="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Методы</a:t>
            </a:r>
            <a:r>
              <a:rPr lang="ru-RU" sz="1600" b="1" u="sng" kern="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способствующие установлению связи между разными видами деятельности:</a:t>
            </a:r>
          </a:p>
          <a:p>
            <a:pPr marL="742950" lvl="1" indent="-285750">
              <a:lnSpc>
                <a:spcPts val="1705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перспективное</a:t>
            </a:r>
            <a:r>
              <a:rPr lang="ru-RU" sz="1600" spc="-5" dirty="0"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планирование</a:t>
            </a:r>
            <a:r>
              <a:rPr lang="ru-RU" sz="1600" dirty="0" smtClean="0">
                <a:latin typeface="Times New Roman" pitchFamily="18" charset="0"/>
                <a:ea typeface="Symbol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ea typeface="Symbol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7" y="3501008"/>
            <a:ext cx="8591101" cy="2316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5835">
              <a:lnSpc>
                <a:spcPts val="1605"/>
              </a:lnSpc>
              <a:spcAft>
                <a:spcPts val="0"/>
              </a:spcAft>
            </a:pPr>
            <a:r>
              <a:rPr lang="ru-RU" sz="1600" b="1" u="sng" kern="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Методы коррекции и уточнения представлений детей о мире:</a:t>
            </a:r>
          </a:p>
          <a:p>
            <a:pPr marL="742950" lvl="1" indent="-285750">
              <a:spcBef>
                <a:spcPts val="5"/>
              </a:spcBef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индивидуальная</a:t>
            </a:r>
            <a:r>
              <a:rPr lang="ru-RU" sz="1600" spc="-5" dirty="0"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беседа,</a:t>
            </a:r>
          </a:p>
          <a:p>
            <a:pPr marL="742950" lvl="1" indent="-285750">
              <a:lnSpc>
                <a:spcPts val="1710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сравнительный</a:t>
            </a:r>
            <a:r>
              <a:rPr lang="ru-RU" sz="1600" spc="-5" dirty="0"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анализ,</a:t>
            </a:r>
          </a:p>
          <a:p>
            <a:pPr marL="742950" lvl="1" indent="-285750">
              <a:lnSpc>
                <a:spcPts val="1710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оценка,</a:t>
            </a:r>
          </a:p>
          <a:p>
            <a:pPr marL="742950" lvl="1" indent="-285750">
              <a:lnSpc>
                <a:spcPts val="1710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разъяснение,</a:t>
            </a:r>
          </a:p>
          <a:p>
            <a:pPr marL="742950" lvl="1" indent="-285750">
              <a:lnSpc>
                <a:spcPts val="1710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воображаемая</a:t>
            </a:r>
            <a:r>
              <a:rPr lang="ru-RU" sz="1600" spc="-5" dirty="0"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ситуация,</a:t>
            </a:r>
          </a:p>
          <a:p>
            <a:pPr marL="742950" lvl="1" indent="-285750">
              <a:lnSpc>
                <a:spcPts val="1710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совместный поиск выхода из</a:t>
            </a:r>
            <a:r>
              <a:rPr lang="ru-RU" sz="1600" spc="-20" dirty="0"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ситуации,</a:t>
            </a:r>
          </a:p>
          <a:p>
            <a:pPr marL="742950" lvl="1" indent="-285750">
              <a:lnSpc>
                <a:spcPts val="1710"/>
              </a:lnSpc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проигрывание положительных</a:t>
            </a:r>
            <a:r>
              <a:rPr lang="ru-RU" sz="1600" spc="-15" dirty="0"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ситуаций,</a:t>
            </a:r>
          </a:p>
          <a:p>
            <a:pPr marL="742950" lvl="1" indent="-285750">
              <a:lnSpc>
                <a:spcPts val="1710"/>
              </a:lnSpc>
              <a:spcBef>
                <a:spcPts val="5"/>
              </a:spcBef>
              <a:spcAft>
                <a:spcPts val="0"/>
              </a:spcAft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обсуждение способа</a:t>
            </a:r>
            <a:r>
              <a:rPr lang="ru-RU" sz="1600" spc="-15" dirty="0"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действия,</a:t>
            </a:r>
          </a:p>
          <a:p>
            <a:pPr marL="742950" lvl="1" indent="-285750">
              <a:buSzPts val="1400"/>
              <a:buFont typeface="Symbol"/>
              <a:buChar char=""/>
              <a:tabLst>
                <a:tab pos="1415415" algn="l"/>
                <a:tab pos="1416050" algn="l"/>
              </a:tabLst>
            </a:pP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прием опосредованного</a:t>
            </a:r>
            <a:r>
              <a:rPr lang="ru-RU" sz="1600" spc="-15" dirty="0">
                <a:latin typeface="Times New Roman" pitchFamily="18" charset="0"/>
                <a:ea typeface="Symbol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Symbol"/>
                <a:cs typeface="Times New Roman" pitchFamily="18" charset="0"/>
              </a:rPr>
              <a:t>воздействия.</a:t>
            </a:r>
            <a:endParaRPr lang="ru-RU" sz="1600" dirty="0">
              <a:effectLst/>
              <a:latin typeface="Times New Roman" pitchFamily="18" charset="0"/>
              <a:ea typeface="Symbol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7" y="5949281"/>
            <a:ext cx="8591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5835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Одним из ведущих методов обучения является – игра.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дает ребенку</a:t>
            </a:r>
          </a:p>
          <a:p>
            <a:pPr marR="14859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«доступные для него способы моделирования окружающей жизни, которые делают возможным освоение, казалось бы, недосягаемой для него действительности» (А. Н. Леонтьев).</a:t>
            </a:r>
            <a:endParaRPr lang="ru-RU" sz="1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353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7" y="476672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620" marR="144145" indent="449580" algn="ctr">
              <a:spcAft>
                <a:spcPts val="0"/>
              </a:spcAft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Таким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образом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: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515620" marR="144145" indent="449580" algn="ctr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процесс </a:t>
            </a:r>
            <a:r>
              <a:rPr lang="ru-RU" sz="3200" dirty="0">
                <a:latin typeface="Times New Roman"/>
                <a:ea typeface="Times New Roman"/>
              </a:rPr>
              <a:t>формирования финансовой грамотности у детей старшего дошкольного возраста осуществляется в ходе проекта различными методами, средствами и приемами, а также их сочетанием</a:t>
            </a:r>
            <a:r>
              <a:rPr lang="ru-RU" sz="3200" dirty="0" smtClean="0">
                <a:latin typeface="Times New Roman"/>
                <a:ea typeface="Times New Roman"/>
              </a:rPr>
              <a:t>.</a:t>
            </a:r>
            <a:endParaRPr lang="ru-RU" sz="32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8352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04837"/>
              </p:ext>
            </p:extLst>
          </p:nvPr>
        </p:nvGraphicFramePr>
        <p:xfrm>
          <a:off x="240160" y="1133643"/>
          <a:ext cx="8784975" cy="47436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23716"/>
                <a:gridCol w="5461259"/>
              </a:tblGrid>
              <a:tr h="576064">
                <a:tc>
                  <a:txBody>
                    <a:bodyPr/>
                    <a:lstStyle/>
                    <a:p>
                      <a:pPr marL="21145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145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marL="67945" marR="62230" indent="14351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45870" algn="l"/>
                          <a:tab pos="1546860" algn="l"/>
                          <a:tab pos="2269490" algn="l"/>
                        </a:tabLst>
                      </a:pPr>
                      <a:r>
                        <a:rPr lang="ru-RU" sz="1400" b="1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Когнитивный	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компонент (наличие	знаний	</a:t>
                      </a:r>
                      <a:r>
                        <a:rPr lang="ru-RU" sz="1400" b="1" spc="-8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 marR="62865">
                        <a:spcAft>
                          <a:spcPts val="0"/>
                        </a:spcAft>
                        <a:tabLst>
                          <a:tab pos="218567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представлений	</a:t>
                      </a:r>
                      <a:r>
                        <a:rPr lang="ru-RU" sz="1400" b="1" spc="-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экономической жизни</a:t>
                      </a:r>
                      <a:r>
                        <a:rPr lang="ru-RU" sz="1400" b="1" spc="-4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детей)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585"/>
                        </a:lnSpc>
                        <a:spcAft>
                          <a:spcPts val="0"/>
                        </a:spcAft>
                        <a:buSzPts val="1400"/>
                        <a:buFont typeface="Times New Roman"/>
                        <a:buChar char="-"/>
                        <a:tabLst>
                          <a:tab pos="315595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знание ребенком потребностей</a:t>
                      </a:r>
                      <a:r>
                        <a:rPr lang="ru-RU" sz="1400" spc="-2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семьи;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400"/>
                        <a:buFont typeface="Times New Roman"/>
                        <a:buChar char="-"/>
                        <a:tabLst>
                          <a:tab pos="315595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представления о труде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родителей;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400"/>
                        <a:buFont typeface="Times New Roman"/>
                        <a:buChar char="-"/>
                        <a:tabLst>
                          <a:tab pos="315595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представления об экономических</a:t>
                      </a:r>
                      <a:r>
                        <a:rPr lang="ru-RU" sz="1400" spc="-4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понятиях;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61595" lvl="0" indent="-342900">
                        <a:lnSpc>
                          <a:spcPts val="1610"/>
                        </a:lnSpc>
                        <a:spcAft>
                          <a:spcPts val="0"/>
                        </a:spcAft>
                        <a:buSzPts val="1400"/>
                        <a:buFont typeface="Times New Roman"/>
                        <a:buChar char="-"/>
                        <a:tabLst>
                          <a:tab pos="32639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проявление интереса к окружающим явлениям современного общества.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211455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Поведенческо-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 marR="63500">
                        <a:spcBef>
                          <a:spcPts val="10"/>
                        </a:spcBef>
                        <a:spcAft>
                          <a:spcPts val="0"/>
                        </a:spcAft>
                        <a:tabLst>
                          <a:tab pos="1544955" algn="l"/>
                        </a:tabLs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деятельностный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b="1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компонент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(экономические</a:t>
                      </a:r>
                      <a:r>
                        <a:rPr lang="ru-RU" sz="1400" b="1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умения)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0960" lvl="0" indent="-342900" algn="just">
                        <a:spcAft>
                          <a:spcPts val="0"/>
                        </a:spcAft>
                        <a:buSzPts val="1400"/>
                        <a:buFont typeface="Times New Roman"/>
                        <a:buChar char="-"/>
                        <a:tabLst>
                          <a:tab pos="40894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отражение имеющихся знаний в игровой, трудовой, продуктивной деятельности и умение опираться на эти</a:t>
                      </a: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знания;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60960" lvl="0" indent="-342900" algn="just">
                        <a:spcAft>
                          <a:spcPts val="0"/>
                        </a:spcAft>
                        <a:buSzPts val="1400"/>
                        <a:buFont typeface="Times New Roman"/>
                        <a:buChar char="-"/>
                        <a:tabLst>
                          <a:tab pos="43434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общение со взрослыми и сверстниками, способность к выбору, взаимопомощь,</a:t>
                      </a:r>
                      <a:r>
                        <a:rPr lang="ru-RU" sz="1400" spc="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61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находить свое место в общем деле, стремление к сотрудничеству, достижение поставленной цели.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205">
                <a:tc>
                  <a:txBody>
                    <a:bodyPr/>
                    <a:lstStyle/>
                    <a:p>
                      <a:pPr marL="67945" marR="59055" indent="143510" algn="l">
                        <a:spcAft>
                          <a:spcPts val="0"/>
                        </a:spcAft>
                        <a:tabLst>
                          <a:tab pos="130175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Эмоционально-ценностный компонент	</a:t>
                      </a:r>
                      <a:r>
                        <a:rPr lang="ru-RU" sz="1400" b="1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(нравственно-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 marR="61595" algn="l">
                        <a:lnSpc>
                          <a:spcPts val="1610"/>
                        </a:lnSpc>
                        <a:spcAft>
                          <a:spcPts val="0"/>
                        </a:spcAft>
                        <a:tabLst>
                          <a:tab pos="171196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экономические	</a:t>
                      </a:r>
                      <a:r>
                        <a:rPr lang="ru-RU" sz="1400" b="1" spc="-2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качества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личности)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0325" lvl="0" indent="-342900">
                        <a:spcAft>
                          <a:spcPts val="0"/>
                        </a:spcAft>
                        <a:buSzPts val="1400"/>
                        <a:buFont typeface="Times New Roman"/>
                        <a:buChar char="-"/>
                        <a:tabLst>
                          <a:tab pos="39497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проявление бережливости, ответственности, деловитости и</a:t>
                      </a:r>
                      <a:r>
                        <a:rPr lang="ru-RU" sz="1400" spc="-1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предприимчивости;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400"/>
                        <a:buFont typeface="Times New Roman"/>
                        <a:buChar char="-"/>
                        <a:tabLst>
                          <a:tab pos="315595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проявления этих качеств у</a:t>
                      </a:r>
                      <a:r>
                        <a:rPr lang="ru-RU" sz="1400" spc="-5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сверстников.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8697" y="188640"/>
            <a:ext cx="8640960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56535" marR="432435" lvl="0" indent="-1497330">
              <a:lnSpc>
                <a:spcPct val="150000"/>
              </a:lnSpc>
              <a:spcBef>
                <a:spcPts val="800"/>
              </a:spcBef>
            </a:pPr>
            <a:r>
              <a:rPr lang="ru-RU" kern="0" dirty="0">
                <a:solidFill>
                  <a:srgbClr val="FF0000"/>
                </a:solidFill>
                <a:latin typeface="Times New Roman"/>
                <a:ea typeface="Times New Roman"/>
              </a:rPr>
              <a:t>К</a:t>
            </a:r>
            <a:r>
              <a:rPr lang="ru-RU" b="1" kern="0" dirty="0">
                <a:solidFill>
                  <a:srgbClr val="FF0000"/>
                </a:solidFill>
                <a:latin typeface="Times New Roman"/>
                <a:ea typeface="Times New Roman"/>
              </a:rPr>
              <a:t>ритерии и показатели финансовой грамотности детей старшего дошкольного возраста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4701" y="609154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620" marR="146685" indent="431165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наличию и совокупности показателей, которые соответствуют представленным критериям, можно судить об уровнях экономической воспитанности: высоком, среднем и низком.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2954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5846"/>
            <a:ext cx="88569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620" marR="146050" indent="431165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Высокий уровень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: </a:t>
            </a:r>
            <a:r>
              <a:rPr lang="ru-RU" dirty="0">
                <a:latin typeface="Times New Roman"/>
                <a:ea typeface="Times New Roman"/>
              </a:rPr>
              <a:t>дети могут объяснить элементарный смысл экономических понятий, проявляют ярко выраженный и устойчивый интерес к труду родителей, имеют представление о работе родителей, употребляют экономические слова и словосочетания; находятся в позиции активных участников событий, способны отразить полученные знания в играх; готовы к общению со взрослыми и сверстниками, задают множество вопросов и самостоятельно пытаются найти ответы на них; своевременно выполняют поручения, способны контролировать свои действия, оценивать результаты деятельности; стремятся и умеют проявлять инициативу, энергично выполняют поручения, доводят начатое дело до</a:t>
            </a:r>
            <a:r>
              <a:rPr lang="ru-RU" spc="-6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конца.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639005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  Средний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уровень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: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дети имеют представление об экономических понятиях, но не всегда могут объяснить их; у них наблюдается неустойчивый интерес к потребностям своей семьи, труду родителей; имеющиеся у них знания нечеткие, поверхностные; имеют достаточно представлений об окружающем мире, но не умеют использовать имеющиеся знания; под руководством взрослого умеют организовывать свою деятельность, своевременно выполняют поручения; добросовестно относятся к материальным ценностям, но большую заботу проявляют лишь к вещам личного пользования; порученную работу выполняют вовремя и добросовестно только под руководством взрослого; не всегда активны, но способны проявлять упорство в достижении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цели.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58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89844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4145" indent="431165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Низкий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дети не могут объяснить смысла экономических понятий, не проявляют интереса к потребностям своей семьи, труду родителей, окружающим явлениям современного общества, не употребляют в речи экономические слова; не проявляют интереса к продуктивной деятельности, ведут себя как</a:t>
            </a:r>
            <a:r>
              <a:rPr lang="ru-RU" spc="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посторонние</a:t>
            </a:r>
          </a:p>
          <a:p>
            <a:pPr marR="144780"/>
            <a:r>
              <a:rPr lang="ru-RU" dirty="0">
                <a:latin typeface="Times New Roman" pitchFamily="18" charset="0"/>
                <a:cs typeface="Times New Roman" pitchFamily="18" charset="0"/>
              </a:rPr>
              <a:t>наблюдатели; не доводят начатое дело до конца, быстро теряют интерес к труду и оставляют работу, возвращаясь к игре; не склонны к бережному отношению к личной и общественной собственности; при выполнении работы не проявляют какой-либо заинтересованности в ее результате; безответственны, безынициативны, не проявляют упорства в достижении цели.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836" y="4005064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620" marR="146050" lvl="0" indent="431165"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Уровень экономических знаний определялся с учетом успешности выполнения всех трех заданий. По успешности выполнения заданий судим об уровне экономических знаний по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трехбалльной</a:t>
            </a:r>
          </a:p>
          <a:p>
            <a:pPr marL="515620" marR="146050" lvl="0" indent="431165"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шкале:3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высокий,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средний,</a:t>
            </a:r>
            <a:r>
              <a:rPr lang="ru-RU" spc="315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1-низкий. 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515620" marR="146050" lvl="0" indent="431165" algn="just"/>
            <a:endParaRPr lang="ru-RU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74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0"/>
            <a:ext cx="8928992" cy="6856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3190875" algn="l"/>
              </a:tabLst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Список литературы: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3190875" algn="l"/>
              </a:tabLs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marR="150495" lvl="0">
              <a:lnSpc>
                <a:spcPct val="150000"/>
              </a:lnSpc>
              <a:buSzPts val="1300"/>
              <a:tabLst>
                <a:tab pos="696595" algn="l"/>
                <a:tab pos="1349375" algn="l"/>
                <a:tab pos="1910080" algn="l"/>
                <a:tab pos="2845435" algn="l"/>
                <a:tab pos="3352800" algn="l"/>
                <a:tab pos="4592320" algn="l"/>
                <a:tab pos="576834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1.    </a:t>
            </a:r>
            <a:r>
              <a:rPr lang="ru-RU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Аменд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	А.Ф.,	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</a:rPr>
              <a:t>Саламатов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	А.А.	Формирование	нравственных	с азами экономики с помощью сказок. М.: АРКТИ, 2006. – 88</a:t>
            </a:r>
            <a:r>
              <a:rPr lang="ru-RU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с.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buSzPts val="1300"/>
              <a:tabLst>
                <a:tab pos="54038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2.   Банк </a:t>
            </a:r>
            <a:r>
              <a:rPr lang="ru-RU" dirty="0">
                <a:latin typeface="Times New Roman"/>
                <a:ea typeface="Times New Roman"/>
              </a:rPr>
              <a:t>России, Министерство образования и науки Российской Федерации. Экономическое воспитание дошкольников: формирование предпосылок финансовой грамотности // Примерная парциальная образовательная программа дошкольного образования для детей 5-7 лет </a:t>
            </a:r>
          </a:p>
          <a:p>
            <a:pPr marR="151765" lvl="0">
              <a:lnSpc>
                <a:spcPct val="150000"/>
              </a:lnSpc>
              <a:buSzPts val="1300"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3.   Ягунова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Н.М. Приобщение дошкольников к экономике в творческих видах деятельности // Детский сад от А до Я.2003. №4.</a:t>
            </a:r>
            <a:r>
              <a:rPr lang="ru-RU" spc="-5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с.128.</a:t>
            </a:r>
          </a:p>
          <a:p>
            <a:pPr marR="150495" lvl="0">
              <a:lnSpc>
                <a:spcPct val="150000"/>
              </a:lnSpc>
              <a:spcAft>
                <a:spcPts val="0"/>
              </a:spcAft>
              <a:buSzPts val="1300"/>
              <a:tabLst>
                <a:tab pos="696595" algn="l"/>
                <a:tab pos="1349375" algn="l"/>
                <a:tab pos="1910080" algn="l"/>
                <a:tab pos="2845435" algn="l"/>
                <a:tab pos="3352800" algn="l"/>
                <a:tab pos="4592320" algn="l"/>
                <a:tab pos="576834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4.  Смоленцева</a:t>
            </a:r>
            <a:r>
              <a:rPr lang="ru-RU" dirty="0">
                <a:latin typeface="Times New Roman"/>
                <a:ea typeface="Times New Roman"/>
              </a:rPr>
              <a:t>	А.А. Проблемно-игровая технология экономического образования дошкольников // Детский сад от А до Я.2003. №4.</a:t>
            </a:r>
            <a:r>
              <a:rPr lang="ru-RU" spc="-4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с.63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marR="148590" lvl="0">
              <a:lnSpc>
                <a:spcPct val="148000"/>
              </a:lnSpc>
              <a:spcAft>
                <a:spcPts val="0"/>
              </a:spcAft>
              <a:buSzPts val="1300"/>
              <a:tabLst>
                <a:tab pos="69659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5.  Лушникова </a:t>
            </a:r>
            <a:r>
              <a:rPr lang="ru-RU" dirty="0">
                <a:latin typeface="Times New Roman"/>
                <a:ea typeface="Times New Roman"/>
              </a:rPr>
              <a:t>Е.В</a:t>
            </a:r>
            <a:r>
              <a:rPr lang="ru-RU" sz="1600" dirty="0">
                <a:latin typeface="Times New Roman"/>
                <a:ea typeface="Times New Roman"/>
              </a:rPr>
              <a:t>. Как мы играем в экономику //Воспитатель ДОУ «ТЦ СФЕРА» М.; 2008. № 11.</a:t>
            </a:r>
            <a:r>
              <a:rPr lang="ru-RU" sz="1600" spc="-20" dirty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с.75</a:t>
            </a:r>
            <a:r>
              <a:rPr lang="ru-RU" sz="1600" dirty="0" smtClean="0">
                <a:latin typeface="Times New Roman"/>
                <a:ea typeface="Times New Roman"/>
              </a:rPr>
              <a:t>.</a:t>
            </a:r>
          </a:p>
          <a:p>
            <a:pPr marR="148590" lvl="0">
              <a:lnSpc>
                <a:spcPct val="148000"/>
              </a:lnSpc>
              <a:spcAft>
                <a:spcPts val="0"/>
              </a:spcAft>
              <a:buSzPts val="1300"/>
              <a:tabLst>
                <a:tab pos="696595" algn="l"/>
              </a:tabLst>
            </a:pPr>
            <a:r>
              <a:rPr lang="ru-RU" dirty="0" smtClean="0">
                <a:solidFill>
                  <a:srgbClr val="111111"/>
                </a:solidFill>
                <a:latin typeface="Arial"/>
              </a:rPr>
              <a:t>6.  А</a:t>
            </a:r>
            <a:r>
              <a:rPr lang="ru-RU" dirty="0">
                <a:solidFill>
                  <a:srgbClr val="111111"/>
                </a:solidFill>
                <a:latin typeface="Arial"/>
              </a:rPr>
              <a:t>. Д. </a:t>
            </a:r>
            <a:r>
              <a:rPr lang="ru-RU" sz="1400" dirty="0">
                <a:solidFill>
                  <a:srgbClr val="111111"/>
                </a:solidFill>
                <a:latin typeface="Arial"/>
              </a:rPr>
              <a:t>Шатова Тропинка в экономику</a:t>
            </a:r>
            <a:r>
              <a:rPr lang="ru-RU" dirty="0">
                <a:solidFill>
                  <a:srgbClr val="111111"/>
                </a:solidFill>
                <a:latin typeface="Arial"/>
              </a:rPr>
              <a:t>: </a:t>
            </a:r>
            <a:r>
              <a:rPr lang="ru-RU" sz="1400" dirty="0">
                <a:solidFill>
                  <a:srgbClr val="111111"/>
                </a:solidFill>
                <a:latin typeface="Arial"/>
              </a:rPr>
              <a:t>для занятий с детьми 5-7 лет/ Издательство ВЕНТАНА-ГРАФ, 2015.</a:t>
            </a:r>
            <a:endParaRPr lang="ru-RU" sz="1400" dirty="0">
              <a:latin typeface="Times New Roman"/>
              <a:ea typeface="Times New Roman"/>
            </a:endParaRPr>
          </a:p>
          <a:p>
            <a:pPr marL="342900" marR="150495" lvl="0" indent="-342900">
              <a:lnSpc>
                <a:spcPct val="150000"/>
              </a:lnSpc>
              <a:spcAft>
                <a:spcPts val="0"/>
              </a:spcAft>
              <a:buSzPts val="1300"/>
              <a:buFont typeface="Times New Roman"/>
              <a:buAutoNum type="arabicPeriod"/>
              <a:tabLst>
                <a:tab pos="696595" algn="l"/>
                <a:tab pos="1349375" algn="l"/>
                <a:tab pos="1910080" algn="l"/>
                <a:tab pos="2845435" algn="l"/>
                <a:tab pos="3352800" algn="l"/>
                <a:tab pos="4592320" algn="l"/>
                <a:tab pos="5768340" algn="l"/>
              </a:tabLst>
            </a:pPr>
            <a:endParaRPr lang="ru-R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7602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Финансовое просвещение и воспитание детей школьного возраста – сравнительно новое направление в школьной педагогике. Ведь финансовая грамотность является глобальной социальной проблемой, неотделимой от ребенка с ранних лет его жизни.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Дети, так или иначе, рано включаются экономическую жизнь семьи: сталкиваются с деньгами, рекламой, ходят с родителями в магазин, участвуют в купле-продаже, овладевая таким образом первичными экономическими знаниями, пока еще на житейском уровне.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сожалению, финансовой грамотности почти не обучают в образовательных учреждениях. А грамотное отношение к собственным деньгам и опыт пользования финансовыми продуктами в раннем возрасте открывает хорошие возможности и способствует финансовому благополучию детей, когда они вырастают.</a:t>
            </a:r>
          </a:p>
          <a:p>
            <a:pPr lvl="0"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Финансовая грамотность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— сочетание знаний, навыков, установок и поведения, связанных с финансами и необходимых для принятия разумных финансовых решений, а также достижения личного финансового благополучия; набор компетенций человека, которые образуют основу для разумного принятия финансовых решений</a:t>
            </a:r>
            <a:r>
              <a:rPr lang="ru-RU" dirty="0">
                <a:solidFill>
                  <a:srgbClr val="000000"/>
                </a:solidFill>
                <a:latin typeface="pt sans"/>
              </a:rPr>
              <a:t>.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Финансовая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грамотность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– это психологическое качество человека, показывающее степень его осведомленности в финансовых вопросах, умение зарабатывать и управлять деньгами. 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824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56984" cy="5368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8590" lvl="0">
              <a:lnSpc>
                <a:spcPct val="148000"/>
              </a:lnSpc>
              <a:spcAft>
                <a:spcPts val="0"/>
              </a:spcAft>
              <a:buSzPts val="1300"/>
              <a:tabLst>
                <a:tab pos="69659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6. Лушникова </a:t>
            </a:r>
            <a:r>
              <a:rPr lang="ru-RU" dirty="0">
                <a:latin typeface="Times New Roman"/>
                <a:ea typeface="Times New Roman"/>
              </a:rPr>
              <a:t>Е.В. Как мы играем в экономику //Воспитатель ДОУ «ТЦ СФЕРА» М.; 2008. № 11.</a:t>
            </a:r>
            <a:r>
              <a:rPr lang="ru-RU" spc="-20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с.75.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marR="148590" lvl="0">
              <a:lnSpc>
                <a:spcPct val="148000"/>
              </a:lnSpc>
              <a:spcAft>
                <a:spcPts val="0"/>
              </a:spcAft>
              <a:buSzPts val="1300"/>
              <a:tabLst>
                <a:tab pos="69659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7. Смоленцева </a:t>
            </a:r>
            <a:r>
              <a:rPr lang="ru-RU" dirty="0">
                <a:latin typeface="Times New Roman"/>
                <a:ea typeface="Times New Roman"/>
              </a:rPr>
              <a:t>А.А. Введение в мир экономики, или Как мы играем в экономику: Учебно-методическое пособие, - СПб.: «Детство – пресс», 2001. –</a:t>
            </a:r>
            <a:r>
              <a:rPr lang="ru-RU" spc="-15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176с.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marR="148590" lvl="0">
              <a:lnSpc>
                <a:spcPct val="148000"/>
              </a:lnSpc>
              <a:spcAft>
                <a:spcPts val="0"/>
              </a:spcAft>
              <a:buSzPts val="1300"/>
              <a:tabLst>
                <a:tab pos="69659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8. Смоленцева </a:t>
            </a:r>
            <a:r>
              <a:rPr lang="ru-RU" dirty="0">
                <a:latin typeface="Times New Roman"/>
                <a:ea typeface="Times New Roman"/>
              </a:rPr>
              <a:t>А.А. Знакомим дошкольника с азами экономики с помощью сказок. М.: АРКТИ, 2006. – 88</a:t>
            </a:r>
            <a:r>
              <a:rPr lang="ru-RU" spc="5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с.</a:t>
            </a:r>
            <a:endParaRPr lang="ru-RU" sz="1400" dirty="0">
              <a:latin typeface="Times New Roman"/>
              <a:ea typeface="Times New Roman"/>
            </a:endParaRPr>
          </a:p>
          <a:p>
            <a:pPr marR="147320" lvl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300"/>
              <a:tabLst>
                <a:tab pos="696595" algn="l"/>
                <a:tab pos="171069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9. Смоленцева</a:t>
            </a:r>
            <a:r>
              <a:rPr lang="ru-RU" dirty="0">
                <a:latin typeface="Times New Roman"/>
                <a:ea typeface="Times New Roman"/>
              </a:rPr>
              <a:t>	А.А. Проблемно-игровая технология экономического образования дошкольников // Детский сад от А до Я.2003. №4.</a:t>
            </a:r>
            <a:r>
              <a:rPr lang="ru-RU" spc="-4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с.63.</a:t>
            </a:r>
            <a:endParaRPr lang="ru-RU" sz="1400" dirty="0">
              <a:latin typeface="Times New Roman"/>
              <a:ea typeface="Times New Roman"/>
            </a:endParaRPr>
          </a:p>
          <a:p>
            <a:pPr marR="151765" lvl="0">
              <a:lnSpc>
                <a:spcPct val="150000"/>
              </a:lnSpc>
              <a:spcAft>
                <a:spcPts val="0"/>
              </a:spcAft>
              <a:buSzPts val="1300"/>
            </a:pPr>
            <a:r>
              <a:rPr lang="ru-RU" dirty="0" smtClean="0">
                <a:latin typeface="Times New Roman"/>
                <a:ea typeface="Times New Roman"/>
              </a:rPr>
              <a:t>10. Ягунова </a:t>
            </a:r>
            <a:r>
              <a:rPr lang="ru-RU" dirty="0">
                <a:latin typeface="Times New Roman"/>
                <a:ea typeface="Times New Roman"/>
              </a:rPr>
              <a:t>Н.М. Приобщение дошкольников к экономике в творческих видах деятельности // Детский сад от А до Я.2003. №4.</a:t>
            </a:r>
            <a:r>
              <a:rPr lang="ru-RU" spc="-50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с.128.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marR="151765" lvl="0">
              <a:lnSpc>
                <a:spcPct val="150000"/>
              </a:lnSpc>
              <a:spcAft>
                <a:spcPts val="0"/>
              </a:spcAft>
              <a:buSzPts val="1300"/>
            </a:pPr>
            <a:r>
              <a:rPr lang="ru-RU" sz="1400" b="1" dirty="0" smtClean="0">
                <a:solidFill>
                  <a:srgbClr val="0070C0"/>
                </a:solidFill>
                <a:latin typeface="Times New Roman"/>
                <a:ea typeface="Times New Roman"/>
                <a:hlinkClick r:id="rId2"/>
              </a:rPr>
              <a:t>Интернет ресурсы:</a:t>
            </a:r>
            <a:endParaRPr lang="ru-RU" sz="1400" b="1" dirty="0">
              <a:solidFill>
                <a:srgbClr val="0070C0"/>
              </a:solidFill>
              <a:latin typeface="Times New Roman"/>
              <a:ea typeface="Times New Roman"/>
              <a:hlinkClick r:id="rId2"/>
            </a:endParaRPr>
          </a:p>
          <a:p>
            <a:pPr marR="151765" lvl="0">
              <a:lnSpc>
                <a:spcPct val="150000"/>
              </a:lnSpc>
              <a:spcAft>
                <a:spcPts val="0"/>
              </a:spcAft>
              <a:buSzPts val="1300"/>
            </a:pP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https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://w</a:t>
            </a:r>
            <a:r>
              <a:rPr lang="ru-RU" b="1" dirty="0">
                <a:latin typeface="Times New Roman"/>
                <a:ea typeface="Times New Roman"/>
              </a:rPr>
              <a:t>ww.m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infin.ru/ru/doc</a:t>
            </a:r>
            <a:r>
              <a:rPr lang="ru-RU" b="1" dirty="0">
                <a:latin typeface="Times New Roman"/>
                <a:ea typeface="Times New Roman"/>
              </a:rPr>
              <a:t>um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ent</a:t>
            </a:r>
            <a:r>
              <a:rPr lang="ru-RU" b="1" dirty="0">
                <a:latin typeface="Times New Roman"/>
                <a:ea typeface="Times New Roman"/>
              </a:rPr>
              <a:t> https://dohcolonoc.ru/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  <a:hlinkClick r:id="rId3"/>
              </a:rPr>
              <a:t>http://e.stvospitatel.ru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  <a:hlinkClick r:id="rId3"/>
              </a:rPr>
              <a:t>/</a:t>
            </a:r>
            <a:endParaRPr lang="ru-RU" b="1" dirty="0" smtClean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marR="151765" lvl="0">
              <a:lnSpc>
                <a:spcPct val="150000"/>
              </a:lnSpc>
              <a:spcAft>
                <a:spcPts val="0"/>
              </a:spcAft>
              <a:buSzPts val="1300"/>
            </a:pPr>
            <a:r>
              <a:rPr lang="en-US" b="1" u="sng" dirty="0">
                <a:solidFill>
                  <a:srgbClr val="F43DC3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b="1" u="sng" dirty="0" smtClean="0">
                <a:solidFill>
                  <a:srgbClr val="F43DC3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www.maam.ru/detskijsad/proekt-osnovy-finansovoi-gramotnosti.html</a:t>
            </a:r>
            <a:endParaRPr lang="ru-RU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0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8136904" cy="6480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Пояснительная записка</a:t>
            </a:r>
          </a:p>
          <a:p>
            <a:r>
              <a:rPr lang="ru-RU" sz="2300" dirty="0">
                <a:solidFill>
                  <a:srgbClr val="000000"/>
                </a:solidFill>
                <a:latin typeface="Times New Roman"/>
              </a:rPr>
              <a:t>В современных условиях расширения использования финансовых услуг, усложнения и появления новых, трудных для понимания финансовых инструментов, вопросы финансовой грамотности населения стали чрезвычайно актуальными для большинства стран мира</a:t>
            </a:r>
            <a:r>
              <a:rPr lang="ru-RU" sz="2300" dirty="0" smtClean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230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Население </a:t>
            </a:r>
            <a:r>
              <a:rPr lang="ru-RU" sz="230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нашей страны финансово грамотным не назовёшь, практически половина жителей нашей страны хранят деньги дома. Более половины россиян не пользуются всевозможными финансовыми услугами. И не потому что нет такой потребности. Просто люди не понимают, как это всё работает, и даже не догадываются об их существовании. Меньше половины россиян знают о системе страхования вкладов. Большая часть населения не понимает, как работает пенсионная система. </a:t>
            </a:r>
            <a:r>
              <a:rPr lang="ru-RU" sz="230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Нужно </a:t>
            </a:r>
            <a:r>
              <a:rPr lang="ru-RU" sz="2300" dirty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помочь детям дошкольного возраста сформировать представления об экономических понятиях: экономика, потребности, нормы жизни, деньги, товар, цена в соответствии с их возрастными особенностями.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81738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581863"/>
              </p:ext>
            </p:extLst>
          </p:nvPr>
        </p:nvGraphicFramePr>
        <p:xfrm>
          <a:off x="395536" y="476672"/>
          <a:ext cx="8352928" cy="6122670"/>
        </p:xfrm>
        <a:graphic>
          <a:graphicData uri="http://schemas.openxmlformats.org/drawingml/2006/table">
            <a:tbl>
              <a:tblPr/>
              <a:tblGrid>
                <a:gridCol w="3487801"/>
                <a:gridCol w="4865127"/>
              </a:tblGrid>
              <a:tr h="5906646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310" marR="40640" marT="266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1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Содействие 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финансовому просвещению и воспитанию детей дошкольного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возраста,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оздание 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необходимой мотивации для повышения их финансовой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грамотности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развить 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внимание, память, речь, логическое мышление, умения анализировать информацию;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формировать 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навыки самостоятельности, аккуратности, ответственности в финансовых отношениях.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310" marR="40640" marT="2667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20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88641"/>
            <a:ext cx="7198568" cy="504055"/>
          </a:xfrm>
        </p:spPr>
        <p:txBody>
          <a:bodyPr>
            <a:normAutofit fontScale="90000"/>
          </a:bodyPr>
          <a:lstStyle/>
          <a:p>
            <a:pPr marL="287020" marR="214630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Предполагаемые результаты</a:t>
            </a:r>
            <a:r>
              <a:rPr lang="ru-RU" sz="2200" b="1" dirty="0">
                <a:solidFill>
                  <a:srgbClr val="FF0000"/>
                </a:solidFill>
                <a:latin typeface="Times New Roman"/>
              </a:rPr>
              <a:t>: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200" dirty="0">
                <a:solidFill>
                  <a:srgbClr val="000000"/>
                </a:solidFill>
                <a:latin typeface="Times New Roman"/>
              </a:rPr>
            </a:b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34009"/>
              </p:ext>
            </p:extLst>
          </p:nvPr>
        </p:nvGraphicFramePr>
        <p:xfrm>
          <a:off x="107504" y="620688"/>
          <a:ext cx="8928992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106731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Активно использовать в игровой деятельности основные экономические понятия и категории, которым было уделено внимание в ходе реализации проектных мероприятий (деньги, цена, товар, семейный бюджет и пр.)</a:t>
                      </a:r>
                      <a:endParaRPr lang="ru-RU" sz="1400" dirty="0"/>
                    </a:p>
                  </a:txBody>
                  <a:tcPr/>
                </a:tc>
              </a:tr>
              <a:tr h="364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Осознавать и соизмерять свои потребности и возможности.</a:t>
                      </a:r>
                      <a:endParaRPr lang="ru-RU" sz="1400" dirty="0"/>
                    </a:p>
                  </a:txBody>
                  <a:tcPr/>
                </a:tc>
              </a:tr>
              <a:tr h="542436">
                <a:tc>
                  <a:txBody>
                    <a:bodyPr/>
                    <a:lstStyle/>
                    <a:p>
                      <a:pPr marL="572770" marR="14351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Получить представления о том, что зарплата – это оплата за количество и качество труда, пенсии за прошлый труд, а пособия на детей – это аванс детям в расчете на их будущий труд.</a:t>
                      </a:r>
                    </a:p>
                  </a:txBody>
                  <a:tcPr/>
                </a:tc>
              </a:tr>
              <a:tr h="6700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Понимать, что расходы семьи не должны быть расточительными и что ребенок может, будучи экономным, их уменьшить.</a:t>
                      </a:r>
                      <a:endParaRPr lang="ru-RU" sz="1400" dirty="0"/>
                    </a:p>
                  </a:txBody>
                  <a:tcPr/>
                </a:tc>
              </a:tr>
              <a:tr h="83756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Осознавать, что сбережения семьи – это денежные средства, которые могут остаться, если разумно расходовать свои доходы, и могут быть использованы для отдыха всей семьей или приобретения необходимых, вещей</a:t>
                      </a:r>
                      <a:endParaRPr lang="ru-RU" sz="1400" dirty="0"/>
                    </a:p>
                  </a:txBody>
                  <a:tcPr/>
                </a:tc>
              </a:tr>
              <a:tr h="6700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Контролировать ответственность за свои поступки, которые могут положительно или отрицательно сказаться на экономическом положении семьи и его самого.</a:t>
                      </a:r>
                      <a:endParaRPr lang="ru-RU" sz="1400" dirty="0"/>
                    </a:p>
                  </a:txBody>
                  <a:tcPr/>
                </a:tc>
              </a:tr>
              <a:tr h="61142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Понимать, что реклама может помочь, если она правдива, и напротив, навредить, бюджету семьи и здоровью человека.</a:t>
                      </a:r>
                      <a:endParaRPr lang="ru-RU" sz="1400" dirty="0"/>
                    </a:p>
                  </a:txBody>
                  <a:tcPr/>
                </a:tc>
              </a:tr>
              <a:tr h="135687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Осознание детьми на доступном уровне взаимосвязи понятий: «труд – продукт -деньги» и «стоимость продукта в зависимости от качества», признание авторитетными качества человека-хозяина: бережливость, рациональность, расчетливость, экономность, трудолюбие - и вместе с тем щедрость, честность, отзывчивость, доброта (приводить примеры меценатства, материальной взаимопомощи, поддержки и т. п.).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25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2866330"/>
          </a:xfrm>
        </p:spPr>
        <p:txBody>
          <a:bodyPr>
            <a:normAutofit/>
          </a:bodyPr>
          <a:lstStyle/>
          <a:p>
            <a:pPr marL="736600" algn="l"/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720840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0" marR="218440" indent="449580" algn="ctr">
              <a:spcAft>
                <a:spcPts val="0"/>
              </a:spcAft>
              <a:tabLst>
                <a:tab pos="878840" algn="l"/>
              </a:tabLst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Перспективный план работы над проектом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515620" marR="143510" indent="97155" algn="ctr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Разработанное </a:t>
            </a:r>
            <a:r>
              <a:rPr lang="ru-RU" sz="2800" dirty="0" smtClean="0">
                <a:latin typeface="Times New Roman"/>
                <a:ea typeface="Times New Roman"/>
              </a:rPr>
              <a:t>тематическое </a:t>
            </a:r>
            <a:r>
              <a:rPr lang="ru-RU" sz="2800" dirty="0">
                <a:latin typeface="Times New Roman"/>
                <a:ea typeface="Times New Roman"/>
              </a:rPr>
              <a:t>планирование по формированию финансовой грамотности включает ряд тематических занятий</a:t>
            </a:r>
            <a:r>
              <a:rPr lang="ru-RU" sz="2000" dirty="0">
                <a:latin typeface="Times New Roman"/>
                <a:ea typeface="Times New Roman"/>
              </a:rPr>
              <a:t>.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148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322310"/>
              </p:ext>
            </p:extLst>
          </p:nvPr>
        </p:nvGraphicFramePr>
        <p:xfrm>
          <a:off x="201686" y="620688"/>
          <a:ext cx="8762802" cy="5828400"/>
        </p:xfrm>
        <a:graphic>
          <a:graphicData uri="http://schemas.openxmlformats.org/drawingml/2006/table">
            <a:tbl>
              <a:tblPr/>
              <a:tblGrid>
                <a:gridCol w="496814"/>
                <a:gridCol w="2207669"/>
                <a:gridCol w="1180808"/>
                <a:gridCol w="2288139"/>
                <a:gridCol w="2589372"/>
              </a:tblGrid>
              <a:tr h="1016634">
                <a:tc>
                  <a:txBody>
                    <a:bodyPr/>
                    <a:lstStyle/>
                    <a:p>
                      <a:pPr marL="67310" marR="54610"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464820"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Педагогические средства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Оборудование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9630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Потребности семьи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Сентябрь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59944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Д/И «Заветные желания»,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демонстрация м/ф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marR="18669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«Телефон», беседа, загадки, чтение и анализ сказки, упражнение.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4351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Компьютер, фрагмент м/ф по сказке К.И. Чуковского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«Телефон», лото «Заветные желания». лото «Кому что нужно?».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Что нужно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7310"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человеку?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Д/И «Кому что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нужно?»,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демонстрация м/ф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«Уроки тётушки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совы», беседа,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упражнение.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Компьютер, фрагмент м/ф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«Малыш 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Карлсон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(1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серия), м/ф «Уроки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тётушки совы» (7 серия),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картинки с изображением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героев мультфильма,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картинки с изображением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предметов,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лото «Кому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что нужно?».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2612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чего взрослые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7310"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работают?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Октябрь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Беседа, соревнование,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д/и, упражнение.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Картинки- путаницы с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изображением людей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разных профессий,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фрагмент м/ф «Уроки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тётушки совы» (6 серия),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925" marR="75925" marT="37962" marB="379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7789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/>
              </a:rPr>
              <a:t>План проектных мероприятий с детьми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85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217178"/>
              </p:ext>
            </p:extLst>
          </p:nvPr>
        </p:nvGraphicFramePr>
        <p:xfrm>
          <a:off x="107502" y="180052"/>
          <a:ext cx="8928993" cy="3608988"/>
        </p:xfrm>
        <a:graphic>
          <a:graphicData uri="http://schemas.openxmlformats.org/drawingml/2006/table">
            <a:tbl>
              <a:tblPr/>
              <a:tblGrid>
                <a:gridCol w="500163"/>
                <a:gridCol w="2222562"/>
                <a:gridCol w="1188772"/>
                <a:gridCol w="2303576"/>
                <a:gridCol w="2713920"/>
              </a:tblGrid>
              <a:tr h="1231839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Мир профессий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86690"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Сюжетно- ролевая игра, беседа, отгадывание загадок, игровое упражнение.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309880"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Компьютер, «Заводи мотор!»- песенка из м/ф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213360"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«Будни аэропорта», картинка- схема с изображением аэропорта, картинки- коллажи с изображением людей разных профессий,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171450"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предметы для игрового упражнения, карточки с изображением предметов.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12476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327660" algn="just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Что такое товар? Обмен и покупка товаров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Ноябрь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746760"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Беседа, д/и, упражнение.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Карточки с изображением профессий и результатов труда, карточки зелёного цвета для игры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143510"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«Сигнальщики», монеты для ролевой игры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287020"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«Покупка мороженого»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2647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82550"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Что такое стоимость товара?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7310"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Что такое цена?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746760"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Беседа, д/и, упражнение.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01600"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Картинки для д/и «Составь рассказ», карточки с примерами товаров.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Компьютер, фрагмент м/ф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203200" algn="just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«Уроки тётушки совы» (2 серия), загадки, картинки товаров с ценниками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396" marR="85396" marT="42698" marB="426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147192"/>
              </p:ext>
            </p:extLst>
          </p:nvPr>
        </p:nvGraphicFramePr>
        <p:xfrm>
          <a:off x="107504" y="3861048"/>
          <a:ext cx="8928991" cy="2701256"/>
        </p:xfrm>
        <a:graphic>
          <a:graphicData uri="http://schemas.openxmlformats.org/drawingml/2006/table">
            <a:tbl>
              <a:tblPr/>
              <a:tblGrid>
                <a:gridCol w="500163"/>
                <a:gridCol w="2222562"/>
                <a:gridCol w="1188771"/>
                <a:gridCol w="2303574"/>
                <a:gridCol w="2713921"/>
              </a:tblGrid>
              <a:tr h="895243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Что такое деньги?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Декабрь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54102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Беседа, рассказ, просмотр м/ф.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Изображения разных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8890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предметов, которые играли роль денег; компьютер,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23114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фрагмент м/ф «Уроки тётушки совы» (1 серия)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9700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375920"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Деньги. Монета. Банкнота.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Беседа, д/и, НОД, изобразительная деятельность.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24460"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Копилка с набором разных монет и банкнот, бумага и цветные карандаши.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5336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461010"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Дом, где живут деньги. Что это такое?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Январь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32766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Заочная экскурсия, просмотр мультфильма.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7780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Изображение автобуса, здания и внутреннего помещения банка, компьютер, фрагмент м/ф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11557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«Уроки тётушки совы» (10 серия).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6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744286"/>
              </p:ext>
            </p:extLst>
          </p:nvPr>
        </p:nvGraphicFramePr>
        <p:xfrm>
          <a:off x="179512" y="116632"/>
          <a:ext cx="8856983" cy="4251960"/>
        </p:xfrm>
        <a:graphic>
          <a:graphicData uri="http://schemas.openxmlformats.org/drawingml/2006/table">
            <a:tbl>
              <a:tblPr/>
              <a:tblGrid>
                <a:gridCol w="496131"/>
                <a:gridCol w="2204637"/>
                <a:gridCol w="1179184"/>
                <a:gridCol w="2284997"/>
                <a:gridCol w="2692034"/>
              </a:tblGrid>
              <a:tr h="950559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375920"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Как правильно тратить деньги?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23241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Беседа, упражнения, просмотр м/ф.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29540"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Картинки с изображением товаров, которые покупает семья; компьютер,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167640"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фрагмент м/ф «Уроки тётушки совы» (11 серия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).</a:t>
                      </a:r>
                    </a:p>
                    <a:p>
                      <a:pPr marL="68580" marR="167640" algn="just" fontAlgn="t"/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9046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Семейный бюджет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Февраль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82550"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Метод моделирования, беседа, анализ игровой ситуации, чтение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marR="23622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художественной литературы, проблемный диалог, решение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marR="6604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арифметических задач, д/и «Доход- расход».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213360"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Фланелеграф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картинки с изображением членов семьи; картинки для модели: обязательные платежи, желательные расходы, длительные накопления, необязательные расходы; мяч, призовые фишки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marL="68580" marR="213360" algn="l" fontAlgn="t"/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2802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мамой в магазин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Чтение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marR="73660"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художественной литературы, беседа по содержанию, загадки, составление рассказов.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3716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Картинки с изображением аптеки, магазина игрушек, магазина спорттоваров, продовольственного магазина, конверт с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8580" marR="24384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заданиями, картинки для составления рассказов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marL="68580" marR="243840" algn="l" fontAlgn="t"/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84333"/>
              </p:ext>
            </p:extLst>
          </p:nvPr>
        </p:nvGraphicFramePr>
        <p:xfrm>
          <a:off x="179512" y="4365104"/>
          <a:ext cx="8856984" cy="1371600"/>
        </p:xfrm>
        <a:graphic>
          <a:graphicData uri="http://schemas.openxmlformats.org/drawingml/2006/table">
            <a:tbl>
              <a:tblPr/>
              <a:tblGrid>
                <a:gridCol w="502175"/>
                <a:gridCol w="2162121"/>
                <a:gridCol w="1262938"/>
                <a:gridCol w="2312844"/>
                <a:gridCol w="2616906"/>
              </a:tblGrid>
              <a:tr h="1307200">
                <a:tc>
                  <a:txBody>
                    <a:bodyPr/>
                    <a:lstStyle/>
                    <a:p>
                      <a:pPr marL="6731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137160"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Семейные доходы и расходы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Март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23622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Моделирование, объяснение, проблемный диалог, загадки, анализ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marR="26670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домашнего задания, дидактическая игра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6985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«Семейные расходы», составление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8255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Разноцветный клубок, конверты разного цвета с карточками, рисунки- схемы семейного дохода (выполненные детьми вместе с родителями), обложка для экономического словарика,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443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233</TotalTime>
  <Words>1965</Words>
  <Application>Microsoft Office PowerPoint</Application>
  <PresentationFormat>Экран (4:3)</PresentationFormat>
  <Paragraphs>296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Углы</vt:lpstr>
      <vt:lpstr>Проект  по формированию финансовой грамотности детей старшего дошкольного возраста    «Юный финансист»     </vt:lpstr>
      <vt:lpstr>Презентация PowerPoint</vt:lpstr>
      <vt:lpstr>Презентация PowerPoint</vt:lpstr>
      <vt:lpstr>Презентация PowerPoint</vt:lpstr>
      <vt:lpstr>Предполагаемые результаты: 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Проект по финансовой грамотности детей старшего дошкольного возраста  «Азбука денег»  </dc:title>
  <dc:creator>13 группа</dc:creator>
  <cp:lastModifiedBy>Алексей</cp:lastModifiedBy>
  <cp:revision>21</cp:revision>
  <dcterms:created xsi:type="dcterms:W3CDTF">2022-03-09T02:43:06Z</dcterms:created>
  <dcterms:modified xsi:type="dcterms:W3CDTF">2024-10-17T17:44:51Z</dcterms:modified>
</cp:coreProperties>
</file>